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BD20E9-F4CC-4F1C-B50E-47D4560DF65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684" y="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3AA588-40B5-470E-A0A6-6EBB3A8FA419}" type="datetimeFigureOut">
              <a:rPr lang="en-US" smtClean="0"/>
              <a:t>7/21/2016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3AA588-40B5-470E-A0A6-6EBB3A8FA419}" type="datetimeFigureOut">
              <a:rPr lang="en-US" smtClean="0"/>
              <a:t>7/21/2016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3AA588-40B5-470E-A0A6-6EBB3A8FA419}" type="datetimeFigureOut">
              <a:rPr lang="en-US" smtClean="0"/>
              <a:t>7/21/2016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AA588-40B5-470E-A0A6-6EBB3A8FA419}" type="datetimeFigureOut">
              <a:rPr lang="en-US" smtClean="0"/>
              <a:t>7/21/2016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AA588-40B5-470E-A0A6-6EBB3A8FA419}" type="datetimeFigureOut">
              <a:rPr lang="en-US" smtClean="0"/>
              <a:t>7/21/2016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AA588-40B5-470E-A0A6-6EBB3A8FA419}" type="datetimeFigureOut">
              <a:rPr lang="en-US" smtClean="0"/>
              <a:t>7/21/2016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AA588-40B5-470E-A0A6-6EBB3A8FA419}" type="datetimeFigureOut">
              <a:rPr lang="en-US" smtClean="0"/>
              <a:t>7/21/2016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472E3-3336-461C-AD08-935291CF1B0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28600" y="221470"/>
            <a:ext cx="7772400" cy="4524315"/>
          </a:xfrm>
          <a:prstGeom prst="rect">
            <a:avLst/>
          </a:prstGeom>
        </p:spPr>
        <p:txBody>
          <a:bodyPr wrap="square">
            <a:spAutoFit/>
            <a:scene3d>
              <a:camera prst="orthographicFront"/>
              <a:lightRig rig="threePt" dir="t"/>
            </a:scene3d>
            <a:sp3d extrusionH="57150">
              <a:bevelT w="82550" h="38100" prst="coolSlant"/>
            </a:sp3d>
          </a:bodyPr>
          <a:lstStyle/>
          <a:p>
            <a:r>
              <a:rPr lang="en-US" sz="7200" b="1" dirty="0">
                <a:ln cmpd="thinThick">
                  <a:solidFill>
                    <a:schemeClr val="tx1"/>
                  </a:solidFill>
                </a:ln>
                <a:solidFill>
                  <a:schemeClr val="bg1"/>
                </a:solidFill>
                <a:latin typeface="Britannic Bold" pitchFamily="34" charset="0"/>
                <a:ea typeface="MS Mincho" pitchFamily="49" charset="-128"/>
              </a:rPr>
              <a:t>Cruz-</a:t>
            </a:r>
            <a:r>
              <a:rPr lang="en-US" sz="7200" b="1" dirty="0" err="1">
                <a:ln cmpd="thinThick">
                  <a:solidFill>
                    <a:schemeClr val="tx1"/>
                  </a:solidFill>
                </a:ln>
                <a:solidFill>
                  <a:schemeClr val="bg1"/>
                </a:solidFill>
                <a:latin typeface="Britannic Bold" pitchFamily="34" charset="0"/>
                <a:ea typeface="MS Mincho" pitchFamily="49" charset="-128"/>
              </a:rPr>
              <a:t>Rabe</a:t>
            </a:r>
            <a:r>
              <a:rPr lang="en-US" sz="7200" b="1" dirty="0">
                <a:ln cmpd="thinThick">
                  <a:solidFill>
                    <a:schemeClr val="tx1"/>
                  </a:solidFill>
                </a:ln>
                <a:solidFill>
                  <a:schemeClr val="bg1"/>
                </a:solidFill>
                <a:latin typeface="Britannic Bold" pitchFamily="34" charset="0"/>
                <a:ea typeface="MS Mincho" pitchFamily="49" charset="-128"/>
              </a:rPr>
              <a:t> Pharmacy </a:t>
            </a:r>
          </a:p>
          <a:p>
            <a:r>
              <a:rPr lang="en-US" sz="7200" b="1" dirty="0">
                <a:ln cmpd="thinThick">
                  <a:solidFill>
                    <a:schemeClr val="tx1"/>
                  </a:solidFill>
                </a:ln>
                <a:solidFill>
                  <a:schemeClr val="bg1"/>
                </a:solidFill>
                <a:latin typeface="Britannic Bold" pitchFamily="34" charset="0"/>
                <a:ea typeface="MS Mincho" pitchFamily="49" charset="-128"/>
              </a:rPr>
              <a:t>Request </a:t>
            </a:r>
          </a:p>
          <a:p>
            <a:r>
              <a:rPr lang="en-US" sz="7200" b="1" dirty="0">
                <a:ln cmpd="thinThick">
                  <a:solidFill>
                    <a:schemeClr val="tx1"/>
                  </a:solidFill>
                </a:ln>
                <a:solidFill>
                  <a:schemeClr val="bg1"/>
                </a:solidFill>
                <a:latin typeface="Britannic Bold" pitchFamily="34" charset="0"/>
                <a:ea typeface="MS Mincho" pitchFamily="49" charset="-128"/>
              </a:rPr>
              <a:t>System</a:t>
            </a:r>
            <a:endParaRPr lang="en-US" sz="7200" dirty="0">
              <a:ln cmpd="thinThick">
                <a:solidFill>
                  <a:schemeClr val="tx1"/>
                </a:solidFill>
              </a:ln>
              <a:solidFill>
                <a:schemeClr val="bg1"/>
              </a:solidFill>
              <a:latin typeface="Britannic Bold" pitchFamily="34" charset="0"/>
              <a:ea typeface="MS Mincho" pitchFamily="49"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96070"/>
            <a:ext cx="1766857" cy="17668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75438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Vision Statement</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533400" y="1548348"/>
            <a:ext cx="8077200" cy="3785652"/>
          </a:xfrm>
          <a:prstGeom prst="rect">
            <a:avLst/>
          </a:prstGeom>
        </p:spPr>
        <p:txBody>
          <a:bodyPr wrap="square">
            <a:spAutoFit/>
          </a:bodyPr>
          <a:lstStyle/>
          <a:p>
            <a:pPr algn="just"/>
            <a:br>
              <a:rPr lang="en-US" sz="2000" dirty="0">
                <a:latin typeface="Arial" pitchFamily="34" charset="0"/>
                <a:cs typeface="Arial" pitchFamily="34" charset="0"/>
              </a:rPr>
            </a:br>
            <a:endParaRPr lang="en-US" sz="2000" dirty="0">
              <a:latin typeface="Arial" pitchFamily="34" charset="0"/>
              <a:cs typeface="Arial" pitchFamily="34" charset="0"/>
            </a:endParaRPr>
          </a:p>
          <a:p>
            <a:pPr algn="just"/>
            <a:r>
              <a:rPr lang="en-US" sz="2000" dirty="0">
                <a:latin typeface="Arial" pitchFamily="34" charset="0"/>
                <a:cs typeface="Arial" pitchFamily="34" charset="0"/>
              </a:rPr>
              <a:t>	An </a:t>
            </a:r>
            <a:r>
              <a:rPr lang="en-US" sz="2000" i="1" dirty="0">
                <a:latin typeface="Arial" pitchFamily="34" charset="0"/>
                <a:cs typeface="Arial" pitchFamily="34" charset="0"/>
              </a:rPr>
              <a:t>online-database</a:t>
            </a:r>
            <a:r>
              <a:rPr lang="en-US" sz="2000" dirty="0">
                <a:latin typeface="Arial" pitchFamily="34" charset="0"/>
                <a:cs typeface="Arial" pitchFamily="34" charset="0"/>
              </a:rPr>
              <a:t> for processing </a:t>
            </a:r>
            <a:r>
              <a:rPr lang="en-US" sz="2000" i="1" dirty="0">
                <a:latin typeface="Arial" pitchFamily="34" charset="0"/>
                <a:cs typeface="Arial" pitchFamily="34" charset="0"/>
              </a:rPr>
              <a:t>pharmacy request</a:t>
            </a:r>
            <a:r>
              <a:rPr lang="en-US" sz="2000" dirty="0">
                <a:latin typeface="Arial" pitchFamily="34" charset="0"/>
                <a:cs typeface="Arial" pitchFamily="34" charset="0"/>
              </a:rPr>
              <a:t> within a system, dedicated to ease the way of accepting requests by pharmacists to process the </a:t>
            </a:r>
            <a:r>
              <a:rPr lang="en-US" sz="2000" i="1" dirty="0">
                <a:latin typeface="Arial" pitchFamily="34" charset="0"/>
                <a:cs typeface="Arial" pitchFamily="34" charset="0"/>
              </a:rPr>
              <a:t>automated prescription orders</a:t>
            </a:r>
            <a:r>
              <a:rPr lang="en-US" sz="2000" dirty="0">
                <a:latin typeface="Arial" pitchFamily="34" charset="0"/>
                <a:cs typeface="Arial" pitchFamily="34" charset="0"/>
              </a:rPr>
              <a:t> and </a:t>
            </a:r>
            <a:r>
              <a:rPr lang="en-US" sz="2000" i="1" dirty="0">
                <a:latin typeface="Arial" pitchFamily="34" charset="0"/>
                <a:cs typeface="Arial" pitchFamily="34" charset="0"/>
              </a:rPr>
              <a:t>dispensing of orders</a:t>
            </a:r>
            <a:r>
              <a:rPr lang="en-US" sz="2000" dirty="0">
                <a:latin typeface="Arial" pitchFamily="34" charset="0"/>
                <a:cs typeface="Arial" pitchFamily="34" charset="0"/>
              </a:rPr>
              <a:t> in a better way. It will not only verify the information received, but also keep the records in a secured database which can be accessed for future preferences. Unlike the old-way of </a:t>
            </a:r>
            <a:r>
              <a:rPr lang="en-US" sz="2000" i="1" dirty="0">
                <a:latin typeface="Arial" pitchFamily="34" charset="0"/>
                <a:cs typeface="Arial" pitchFamily="34" charset="0"/>
              </a:rPr>
              <a:t>manual processes</a:t>
            </a:r>
            <a:r>
              <a:rPr lang="en-US" sz="2000" dirty="0">
                <a:latin typeface="Arial" pitchFamily="34" charset="0"/>
                <a:cs typeface="Arial" pitchFamily="34" charset="0"/>
              </a:rPr>
              <a:t>, </a:t>
            </a:r>
            <a:r>
              <a:rPr lang="en-US" sz="2000" i="1" dirty="0">
                <a:latin typeface="Arial" pitchFamily="34" charset="0"/>
                <a:cs typeface="Arial" pitchFamily="34" charset="0"/>
              </a:rPr>
              <a:t>Cruz-</a:t>
            </a:r>
            <a:r>
              <a:rPr lang="en-US" sz="2000" i="1" dirty="0" err="1">
                <a:latin typeface="Arial" pitchFamily="34" charset="0"/>
                <a:cs typeface="Arial" pitchFamily="34" charset="0"/>
              </a:rPr>
              <a:t>Rabe</a:t>
            </a:r>
            <a:r>
              <a:rPr lang="en-US" sz="2000" i="1" dirty="0">
                <a:latin typeface="Arial" pitchFamily="34" charset="0"/>
                <a:cs typeface="Arial" pitchFamily="34" charset="0"/>
              </a:rPr>
              <a:t> Pharmacy Request System</a:t>
            </a:r>
            <a:r>
              <a:rPr lang="en-US" sz="2000" dirty="0">
                <a:latin typeface="Arial" pitchFamily="34" charset="0"/>
                <a:cs typeface="Arial" pitchFamily="34" charset="0"/>
              </a:rPr>
              <a:t> intended to improve the quality of work in the medical field by providing the essential steps of transactions in fast-pace. </a:t>
            </a:r>
            <a:r>
              <a:rPr lang="en-US" sz="2000" i="1" dirty="0">
                <a:latin typeface="Arial" pitchFamily="34" charset="0"/>
                <a:cs typeface="Arial" pitchFamily="34" charset="0"/>
              </a:rPr>
              <a:t>The vision of this system is determined to meet patients satisfaction in terms of service.</a:t>
            </a:r>
            <a:r>
              <a:rPr lang="en-US" sz="2000" dirty="0">
                <a:latin typeface="Arial" pitchFamily="34" charset="0"/>
                <a:cs typeface="Arial"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5" name="Rectangle 4"/>
          <p:cNvSpPr/>
          <p:nvPr/>
        </p:nvSpPr>
        <p:spPr>
          <a:xfrm>
            <a:off x="381000" y="533400"/>
            <a:ext cx="75438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Scope and Limitations</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6" name="Rectangle 5"/>
          <p:cNvSpPr/>
          <p:nvPr/>
        </p:nvSpPr>
        <p:spPr>
          <a:xfrm>
            <a:off x="685800" y="1258431"/>
            <a:ext cx="7848600" cy="2246769"/>
          </a:xfrm>
          <a:prstGeom prst="rect">
            <a:avLst/>
          </a:prstGeom>
        </p:spPr>
        <p:txBody>
          <a:bodyPr wrap="square">
            <a:spAutoFit/>
          </a:bodyPr>
          <a:lstStyle/>
          <a:p>
            <a:r>
              <a:rPr lang="en-US" sz="2000" dirty="0">
                <a:latin typeface="Arial" pitchFamily="34" charset="0"/>
                <a:cs typeface="Arial" pitchFamily="34" charset="0"/>
              </a:rPr>
              <a:t>	Users System was intended for pharmacists to use in their service that assists patients’ drug requests that is prescribed by doctor. Alternatively, the Pharmacy Requests will be assumed to me automated and data will be on a database for data warehouse. This scheme will ease the work of the auditing staff and the discharging process of patients.</a:t>
            </a:r>
            <a:br>
              <a:rPr lang="en-US" sz="2000" dirty="0">
                <a:latin typeface="Arial" pitchFamily="34" charset="0"/>
                <a:cs typeface="Arial" pitchFamily="34" charset="0"/>
              </a:rPr>
            </a:br>
            <a:endParaRPr lang="en-US" sz="2000" dirty="0">
              <a:latin typeface="Arial" pitchFamily="34" charset="0"/>
              <a:cs typeface="Arial" pitchFamily="34" charset="0"/>
            </a:endParaRPr>
          </a:p>
        </p:txBody>
      </p:sp>
      <p:sp>
        <p:nvSpPr>
          <p:cNvPr id="7" name="Rectangle 6"/>
          <p:cNvSpPr/>
          <p:nvPr/>
        </p:nvSpPr>
        <p:spPr>
          <a:xfrm>
            <a:off x="381000" y="3352800"/>
            <a:ext cx="4740400"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Assumptions and Dependencies</a:t>
            </a:r>
          </a:p>
        </p:txBody>
      </p:sp>
      <p:sp>
        <p:nvSpPr>
          <p:cNvPr id="8" name="Rectangle 7"/>
          <p:cNvSpPr/>
          <p:nvPr/>
        </p:nvSpPr>
        <p:spPr>
          <a:xfrm>
            <a:off x="533400" y="3429000"/>
            <a:ext cx="8077200" cy="3170099"/>
          </a:xfrm>
          <a:prstGeom prst="rect">
            <a:avLst/>
          </a:prstGeom>
        </p:spPr>
        <p:txBody>
          <a:bodyPr wrap="square">
            <a:spAutoFit/>
          </a:bodyPr>
          <a:lstStyle/>
          <a:p>
            <a:br>
              <a:rPr lang="en-US" sz="2000" dirty="0">
                <a:latin typeface="Arial" pitchFamily="34" charset="0"/>
                <a:cs typeface="Arial" pitchFamily="34" charset="0"/>
              </a:rPr>
            </a:br>
            <a:endParaRPr lang="en-US" sz="2000" dirty="0">
              <a:latin typeface="Arial" pitchFamily="34" charset="0"/>
              <a:cs typeface="Arial" pitchFamily="34" charset="0"/>
            </a:endParaRPr>
          </a:p>
          <a:p>
            <a:r>
              <a:rPr lang="en-US" sz="2000" b="1" dirty="0">
                <a:latin typeface="Arial" pitchFamily="34" charset="0"/>
                <a:cs typeface="Arial" pitchFamily="34" charset="0"/>
              </a:rPr>
              <a:t>AS-1:</a:t>
            </a:r>
            <a:r>
              <a:rPr lang="en-US" sz="2000" dirty="0">
                <a:latin typeface="Arial" pitchFamily="34" charset="0"/>
                <a:cs typeface="Arial" pitchFamily="34" charset="0"/>
              </a:rPr>
              <a:t>   Additional equipment, services, and maintenance, will be</a:t>
            </a:r>
          </a:p>
          <a:p>
            <a:r>
              <a:rPr lang="en-US" sz="2000" dirty="0">
                <a:latin typeface="Arial" pitchFamily="34" charset="0"/>
                <a:cs typeface="Arial" pitchFamily="34" charset="0"/>
              </a:rPr>
              <a:t>            improvised for the authorized personnel to do the business</a:t>
            </a:r>
          </a:p>
          <a:p>
            <a:r>
              <a:rPr lang="en-US" sz="2000" dirty="0">
                <a:latin typeface="Arial" pitchFamily="34" charset="0"/>
                <a:cs typeface="Arial" pitchFamily="34" charset="0"/>
              </a:rPr>
              <a:t>            processes. </a:t>
            </a:r>
            <a:br>
              <a:rPr lang="en-US" sz="2000" dirty="0">
                <a:latin typeface="Arial" pitchFamily="34" charset="0"/>
                <a:cs typeface="Arial" pitchFamily="34" charset="0"/>
              </a:rPr>
            </a:br>
            <a:r>
              <a:rPr lang="en-US" sz="2000" b="1" dirty="0">
                <a:latin typeface="Arial" pitchFamily="34" charset="0"/>
                <a:cs typeface="Arial" pitchFamily="34" charset="0"/>
              </a:rPr>
              <a:t>AS-2: </a:t>
            </a:r>
            <a:r>
              <a:rPr lang="en-US" sz="2000" dirty="0">
                <a:latin typeface="Arial" pitchFamily="34" charset="0"/>
                <a:cs typeface="Arial" pitchFamily="34" charset="0"/>
              </a:rPr>
              <a:t> The hospital will be developed to ensure the system was</a:t>
            </a:r>
          </a:p>
          <a:p>
            <a:r>
              <a:rPr lang="en-US" sz="2000" dirty="0">
                <a:latin typeface="Arial" pitchFamily="34" charset="0"/>
                <a:cs typeface="Arial" pitchFamily="34" charset="0"/>
              </a:rPr>
              <a:t>            implemented well. Lesser hardcopies, more softcopies for the</a:t>
            </a:r>
          </a:p>
          <a:p>
            <a:r>
              <a:rPr lang="en-US" sz="2000" dirty="0">
                <a:latin typeface="Arial" pitchFamily="34" charset="0"/>
                <a:cs typeface="Arial" pitchFamily="34" charset="0"/>
              </a:rPr>
              <a:t>            records. </a:t>
            </a:r>
            <a:br>
              <a:rPr lang="en-US" sz="2000" dirty="0">
                <a:latin typeface="Arial" pitchFamily="34" charset="0"/>
                <a:cs typeface="Arial" pitchFamily="34" charset="0"/>
              </a:rPr>
            </a:br>
            <a:r>
              <a:rPr lang="en-US" sz="2000" b="1" dirty="0">
                <a:latin typeface="Arial" pitchFamily="34" charset="0"/>
                <a:cs typeface="Arial" pitchFamily="34" charset="0"/>
              </a:rPr>
              <a:t>DE-1: </a:t>
            </a:r>
            <a:r>
              <a:rPr lang="en-US" sz="2000" dirty="0">
                <a:latin typeface="Arial" pitchFamily="34" charset="0"/>
                <a:cs typeface="Arial" pitchFamily="34" charset="0"/>
              </a:rPr>
              <a:t> If the pharmacy requests were send to other departments, for</a:t>
            </a:r>
          </a:p>
          <a:p>
            <a:r>
              <a:rPr lang="en-US" sz="2000" dirty="0">
                <a:latin typeface="Arial" pitchFamily="34" charset="0"/>
                <a:cs typeface="Arial" pitchFamily="34" charset="0"/>
              </a:rPr>
              <a:t>            reviews and approval to support the system for consistency.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9000" r="-19000"/>
          </a:stretch>
        </a:blipFill>
        <a:effectLst/>
      </p:bgPr>
    </p:bg>
    <p:spTree>
      <p:nvGrpSpPr>
        <p:cNvPr id="1" name=""/>
        <p:cNvGrpSpPr/>
        <p:nvPr/>
      </p:nvGrpSpPr>
      <p:grpSpPr>
        <a:xfrm>
          <a:off x="0" y="0"/>
          <a:ext cx="0" cy="0"/>
          <a:chOff x="0" y="0"/>
          <a:chExt cx="0" cy="0"/>
        </a:xfrm>
      </p:grpSpPr>
      <p:pic>
        <p:nvPicPr>
          <p:cNvPr id="4" name="Picture 3" descr="Human Resources.png"/>
          <p:cNvPicPr>
            <a:picLocks noChangeAspect="1"/>
          </p:cNvPicPr>
          <p:nvPr/>
        </p:nvPicPr>
        <p:blipFill>
          <a:blip r:embed="rId3" cstate="print"/>
          <a:stretch>
            <a:fillRect/>
          </a:stretch>
        </p:blipFill>
        <p:spPr>
          <a:xfrm>
            <a:off x="1371601" y="708772"/>
            <a:ext cx="6476999" cy="5996828"/>
          </a:xfrm>
          <a:prstGeom prst="rect">
            <a:avLst/>
          </a:prstGeom>
        </p:spPr>
      </p:pic>
      <p:sp>
        <p:nvSpPr>
          <p:cNvPr id="5" name="Rectangle 4"/>
          <p:cNvSpPr/>
          <p:nvPr/>
        </p:nvSpPr>
        <p:spPr>
          <a:xfrm>
            <a:off x="2209800" y="147935"/>
            <a:ext cx="3813865" cy="461665"/>
          </a:xfrm>
          <a:prstGeom prst="rect">
            <a:avLst/>
          </a:prstGeom>
        </p:spPr>
        <p:txBody>
          <a:bodyPr wrap="none">
            <a:spAutoFit/>
          </a:bodyPr>
          <a:lstStyle/>
          <a:p>
            <a:pPr algn="ctr"/>
            <a:r>
              <a:rPr lang="en-US" sz="2400" b="1" dirty="0">
                <a:ln cmpd="thinThick">
                  <a:solidFill>
                    <a:schemeClr val="tx1"/>
                  </a:solidFill>
                </a:ln>
                <a:solidFill>
                  <a:schemeClr val="bg1"/>
                </a:solidFill>
                <a:latin typeface="Berlin Sans FB" pitchFamily="34" charset="0"/>
                <a:ea typeface="MS Mincho" pitchFamily="49" charset="-128"/>
              </a:rPr>
              <a:t>Human Resources Profile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5" name="Rectangle 4"/>
          <p:cNvSpPr/>
          <p:nvPr/>
        </p:nvSpPr>
        <p:spPr>
          <a:xfrm>
            <a:off x="381000" y="533400"/>
            <a:ext cx="8153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Review of Related Literature</a:t>
            </a:r>
            <a:endParaRPr lang="en-US" sz="4000" dirty="0">
              <a:ln cmpd="thinThick">
                <a:solidFill>
                  <a:schemeClr val="tx1"/>
                </a:solidFill>
              </a:ln>
              <a:solidFill>
                <a:schemeClr val="bg1"/>
              </a:solidFill>
              <a:latin typeface="Berlin Sans FB" pitchFamily="34" charset="0"/>
              <a:ea typeface="MS Mincho" pitchFamily="49" charset="-128"/>
            </a:endParaRPr>
          </a:p>
        </p:txBody>
      </p:sp>
      <p:pic>
        <p:nvPicPr>
          <p:cNvPr id="18434" name="Picture 2" descr="C:\Users\Bueno\Desktop\APC Files\logo-pioneer-rx.jpg"/>
          <p:cNvPicPr>
            <a:picLocks noChangeAspect="1" noChangeArrowheads="1"/>
          </p:cNvPicPr>
          <p:nvPr/>
        </p:nvPicPr>
        <p:blipFill>
          <a:blip r:embed="rId3" cstate="print"/>
          <a:srcRect/>
          <a:stretch>
            <a:fillRect/>
          </a:stretch>
        </p:blipFill>
        <p:spPr bwMode="auto">
          <a:xfrm>
            <a:off x="838200" y="4343400"/>
            <a:ext cx="5219700" cy="1739900"/>
          </a:xfrm>
          <a:prstGeom prst="rect">
            <a:avLst/>
          </a:prstGeom>
          <a:noFill/>
          <a:ln>
            <a:solidFill>
              <a:schemeClr val="tx1"/>
            </a:solidFill>
          </a:ln>
        </p:spPr>
      </p:pic>
      <p:pic>
        <p:nvPicPr>
          <p:cNvPr id="18435" name="Picture 3" descr="C:\Users\Bueno\Desktop\Omnicell.png"/>
          <p:cNvPicPr>
            <a:picLocks noChangeAspect="1" noChangeArrowheads="1"/>
          </p:cNvPicPr>
          <p:nvPr/>
        </p:nvPicPr>
        <p:blipFill>
          <a:blip r:embed="rId4" cstate="print"/>
          <a:srcRect/>
          <a:stretch>
            <a:fillRect/>
          </a:stretch>
        </p:blipFill>
        <p:spPr bwMode="auto">
          <a:xfrm>
            <a:off x="3429000" y="1981200"/>
            <a:ext cx="5133975" cy="16859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8153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Technical Background</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685800" y="1447800"/>
            <a:ext cx="7696200" cy="5016758"/>
          </a:xfrm>
          <a:prstGeom prst="rect">
            <a:avLst/>
          </a:prstGeom>
        </p:spPr>
        <p:txBody>
          <a:bodyPr wrap="square">
            <a:spAutoFit/>
          </a:bodyPr>
          <a:lstStyle/>
          <a:p>
            <a:r>
              <a:rPr lang="en-US" sz="2000" b="1" dirty="0">
                <a:latin typeface="Arial" pitchFamily="34" charset="0"/>
                <a:cs typeface="Arial" pitchFamily="34" charset="0"/>
              </a:rPr>
              <a:t>◌ Major Features:</a:t>
            </a:r>
          </a:p>
          <a:p>
            <a:endParaRPr lang="en-US" sz="2000" b="1" dirty="0">
              <a:latin typeface="Arial" pitchFamily="34" charset="0"/>
              <a:cs typeface="Arial" pitchFamily="34" charset="0"/>
            </a:endParaRPr>
          </a:p>
          <a:p>
            <a:r>
              <a:rPr lang="en-US" sz="2000" b="1" dirty="0">
                <a:latin typeface="Arial" pitchFamily="34" charset="0"/>
                <a:cs typeface="Arial" pitchFamily="34" charset="0"/>
              </a:rPr>
              <a:t>F1:</a:t>
            </a:r>
            <a:r>
              <a:rPr lang="en-US" sz="2000" dirty="0">
                <a:latin typeface="Arial" pitchFamily="34" charset="0"/>
                <a:cs typeface="Arial" pitchFamily="34" charset="0"/>
              </a:rPr>
              <a:t>  Process the doctor’s chart to process prescriptions online.</a:t>
            </a:r>
            <a:br>
              <a:rPr lang="en-US" sz="2000" dirty="0">
                <a:latin typeface="Arial" pitchFamily="34" charset="0"/>
                <a:cs typeface="Arial" pitchFamily="34" charset="0"/>
              </a:rPr>
            </a:br>
            <a:r>
              <a:rPr lang="en-US" sz="2000" b="1" dirty="0">
                <a:latin typeface="Arial" pitchFamily="34" charset="0"/>
                <a:cs typeface="Arial" pitchFamily="34" charset="0"/>
              </a:rPr>
              <a:t>F2:</a:t>
            </a:r>
            <a:r>
              <a:rPr lang="en-US" sz="2000" dirty="0">
                <a:latin typeface="Arial" pitchFamily="34" charset="0"/>
                <a:cs typeface="Arial" pitchFamily="34" charset="0"/>
              </a:rPr>
              <a:t>  Input the pharmacy request slip form information in the</a:t>
            </a:r>
          </a:p>
          <a:p>
            <a:r>
              <a:rPr lang="en-US" sz="2000" dirty="0">
                <a:latin typeface="Arial" pitchFamily="34" charset="0"/>
                <a:cs typeface="Arial" pitchFamily="34" charset="0"/>
              </a:rPr>
              <a:t>        system.</a:t>
            </a:r>
            <a:br>
              <a:rPr lang="en-US" sz="2000" dirty="0">
                <a:latin typeface="Arial" pitchFamily="34" charset="0"/>
                <a:cs typeface="Arial" pitchFamily="34" charset="0"/>
              </a:rPr>
            </a:br>
            <a:r>
              <a:rPr lang="en-US" sz="2000" b="1" dirty="0">
                <a:latin typeface="Arial" pitchFamily="34" charset="0"/>
                <a:cs typeface="Arial" pitchFamily="34" charset="0"/>
              </a:rPr>
              <a:t>F3:</a:t>
            </a:r>
            <a:r>
              <a:rPr lang="en-US" sz="2000" dirty="0">
                <a:latin typeface="Arial" pitchFamily="34" charset="0"/>
                <a:cs typeface="Arial" pitchFamily="34" charset="0"/>
              </a:rPr>
              <a:t>  Collects data from the stakeholders to be stored in the</a:t>
            </a:r>
          </a:p>
          <a:p>
            <a:r>
              <a:rPr lang="en-US" sz="2000" dirty="0">
                <a:latin typeface="Arial" pitchFamily="34" charset="0"/>
                <a:cs typeface="Arial" pitchFamily="34" charset="0"/>
              </a:rPr>
              <a:t>        secured database.</a:t>
            </a:r>
            <a:br>
              <a:rPr lang="en-US" sz="2000" dirty="0">
                <a:latin typeface="Arial" pitchFamily="34" charset="0"/>
                <a:cs typeface="Arial" pitchFamily="34" charset="0"/>
              </a:rPr>
            </a:br>
            <a:r>
              <a:rPr lang="en-US" sz="2000" b="1" dirty="0">
                <a:latin typeface="Arial" pitchFamily="34" charset="0"/>
                <a:cs typeface="Arial" pitchFamily="34" charset="0"/>
              </a:rPr>
              <a:t>F4: </a:t>
            </a:r>
            <a:r>
              <a:rPr lang="en-US" sz="2000" dirty="0">
                <a:latin typeface="Arial" pitchFamily="34" charset="0"/>
                <a:cs typeface="Arial" pitchFamily="34" charset="0"/>
              </a:rPr>
              <a:t>  Access the records of patients anytime, anywhere within the</a:t>
            </a:r>
          </a:p>
          <a:p>
            <a:pPr>
              <a:tabLst>
                <a:tab pos="569913" algn="l"/>
              </a:tabLst>
            </a:pPr>
            <a:r>
              <a:rPr lang="en-US" sz="2000" dirty="0">
                <a:latin typeface="Arial" pitchFamily="34" charset="0"/>
                <a:cs typeface="Arial" pitchFamily="34" charset="0"/>
              </a:rPr>
              <a:t>        hospital branches.</a:t>
            </a:r>
            <a:br>
              <a:rPr lang="en-US" sz="2000" dirty="0">
                <a:latin typeface="Arial" pitchFamily="34" charset="0"/>
                <a:cs typeface="Arial" pitchFamily="34" charset="0"/>
              </a:rPr>
            </a:br>
            <a:r>
              <a:rPr lang="en-US" sz="2000" b="1" dirty="0">
                <a:latin typeface="Arial" pitchFamily="34" charset="0"/>
                <a:cs typeface="Arial" pitchFamily="34" charset="0"/>
              </a:rPr>
              <a:t>F5: </a:t>
            </a:r>
            <a:r>
              <a:rPr lang="en-US" sz="2000" dirty="0">
                <a:latin typeface="Arial" pitchFamily="34" charset="0"/>
                <a:cs typeface="Arial" pitchFamily="34" charset="0"/>
              </a:rPr>
              <a:t> Checks the validation and availability of the requests.</a:t>
            </a:r>
            <a:br>
              <a:rPr lang="en-US" sz="2000" dirty="0">
                <a:latin typeface="Arial" pitchFamily="34" charset="0"/>
                <a:cs typeface="Arial" pitchFamily="34" charset="0"/>
              </a:rPr>
            </a:br>
            <a:r>
              <a:rPr lang="en-US" sz="2000" b="1" dirty="0">
                <a:latin typeface="Arial" pitchFamily="34" charset="0"/>
                <a:cs typeface="Arial" pitchFamily="34" charset="0"/>
              </a:rPr>
              <a:t>F6:</a:t>
            </a:r>
            <a:r>
              <a:rPr lang="en-US" sz="2000" dirty="0">
                <a:latin typeface="Arial" pitchFamily="34" charset="0"/>
                <a:cs typeface="Arial" pitchFamily="34" charset="0"/>
              </a:rPr>
              <a:t>  Secures the authorization of the pharmacists and authorized</a:t>
            </a:r>
          </a:p>
          <a:p>
            <a:pPr>
              <a:tabLst>
                <a:tab pos="569913" algn="l"/>
              </a:tabLst>
            </a:pPr>
            <a:r>
              <a:rPr lang="en-US" sz="2000" dirty="0">
                <a:latin typeface="Arial" pitchFamily="34" charset="0"/>
                <a:cs typeface="Arial" pitchFamily="34" charset="0"/>
              </a:rPr>
              <a:t>        personnel to do the process.</a:t>
            </a:r>
            <a:br>
              <a:rPr lang="en-US" sz="2000" dirty="0">
                <a:latin typeface="Arial" pitchFamily="34" charset="0"/>
                <a:cs typeface="Arial" pitchFamily="34" charset="0"/>
              </a:rPr>
            </a:br>
            <a:r>
              <a:rPr lang="en-US" sz="2000" b="1" dirty="0">
                <a:latin typeface="Arial" pitchFamily="34" charset="0"/>
                <a:cs typeface="Arial" pitchFamily="34" charset="0"/>
              </a:rPr>
              <a:t>F7:</a:t>
            </a:r>
            <a:r>
              <a:rPr lang="en-US" sz="2000" dirty="0">
                <a:latin typeface="Arial" pitchFamily="34" charset="0"/>
                <a:cs typeface="Arial" pitchFamily="34" charset="0"/>
              </a:rPr>
              <a:t>   Process accounting transactions through an automated</a:t>
            </a:r>
          </a:p>
          <a:p>
            <a:pPr>
              <a:tabLst>
                <a:tab pos="569913" algn="l"/>
              </a:tabLst>
            </a:pPr>
            <a:r>
              <a:rPr lang="en-US" sz="2000" dirty="0">
                <a:latin typeface="Arial" pitchFamily="34" charset="0"/>
                <a:cs typeface="Arial" pitchFamily="34" charset="0"/>
              </a:rPr>
              <a:t>         manner.</a:t>
            </a:r>
            <a:br>
              <a:rPr lang="en-US" sz="2000" dirty="0">
                <a:latin typeface="Arial" pitchFamily="34" charset="0"/>
                <a:cs typeface="Arial" pitchFamily="34" charset="0"/>
              </a:rPr>
            </a:br>
            <a:r>
              <a:rPr lang="en-US" sz="2000" b="1" dirty="0">
                <a:latin typeface="Arial" pitchFamily="34" charset="0"/>
                <a:cs typeface="Arial" pitchFamily="34" charset="0"/>
              </a:rPr>
              <a:t>F8:</a:t>
            </a:r>
            <a:r>
              <a:rPr lang="en-US" sz="2000" dirty="0">
                <a:latin typeface="Arial" pitchFamily="34" charset="0"/>
                <a:cs typeface="Arial" pitchFamily="34" charset="0"/>
              </a:rPr>
              <a:t>   Sends the information throughout the other departments</a:t>
            </a:r>
          </a:p>
          <a:p>
            <a:pPr>
              <a:tabLst>
                <a:tab pos="569913" algn="l"/>
              </a:tabLst>
            </a:pPr>
            <a:r>
              <a:rPr lang="en-US" sz="2000" dirty="0">
                <a:latin typeface="Arial" pitchFamily="34" charset="0"/>
                <a:cs typeface="Arial" pitchFamily="34" charset="0"/>
              </a:rPr>
              <a:t>         electronically.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533400" y="1582341"/>
            <a:ext cx="8001000" cy="3170099"/>
          </a:xfrm>
          <a:prstGeom prst="rect">
            <a:avLst/>
          </a:prstGeom>
        </p:spPr>
        <p:txBody>
          <a:bodyPr wrap="square">
            <a:spAutoFit/>
          </a:bodyPr>
          <a:lstStyle/>
          <a:p>
            <a:r>
              <a:rPr lang="en-US" sz="2000" b="1" dirty="0">
                <a:latin typeface="Arial" pitchFamily="34" charset="0"/>
                <a:cs typeface="Arial" pitchFamily="34" charset="0"/>
              </a:rPr>
              <a:t>The web site will contain following features</a:t>
            </a:r>
          </a:p>
          <a:p>
            <a:endParaRPr lang="en-US" sz="2000" b="1" dirty="0">
              <a:latin typeface="Arial" pitchFamily="34" charset="0"/>
              <a:cs typeface="Arial" pitchFamily="34" charset="0"/>
            </a:endParaRPr>
          </a:p>
          <a:p>
            <a:pPr marL="457200" indent="-457200">
              <a:buAutoNum type="arabicPeriod"/>
            </a:pPr>
            <a:r>
              <a:rPr lang="en-US" sz="2000" dirty="0">
                <a:latin typeface="Arial" pitchFamily="34" charset="0"/>
                <a:cs typeface="Arial" pitchFamily="34" charset="0"/>
              </a:rPr>
              <a:t>Detailed background information of the hospital and its history. </a:t>
            </a:r>
          </a:p>
          <a:p>
            <a:pPr marL="457200" indent="-457200">
              <a:buAutoNum type="arabicPeriod"/>
            </a:pPr>
            <a:r>
              <a:rPr lang="en-US" sz="2000" dirty="0">
                <a:latin typeface="Arial" pitchFamily="34" charset="0"/>
                <a:cs typeface="Arial" pitchFamily="34" charset="0"/>
              </a:rPr>
              <a:t>Keep patients up to date of hospitals news and announcements</a:t>
            </a:r>
          </a:p>
          <a:p>
            <a:pPr marL="457200" indent="-457200">
              <a:buAutoNum type="arabicPeriod"/>
            </a:pPr>
            <a:r>
              <a:rPr lang="en-US" sz="2000" dirty="0">
                <a:latin typeface="Arial" pitchFamily="34" charset="0"/>
                <a:cs typeface="Arial" pitchFamily="34" charset="0"/>
              </a:rPr>
              <a:t>Health tips for the visitors. </a:t>
            </a:r>
          </a:p>
          <a:p>
            <a:pPr marL="457200" indent="-457200">
              <a:buAutoNum type="arabicPeriod"/>
            </a:pPr>
            <a:r>
              <a:rPr lang="en-US" sz="2000" dirty="0">
                <a:latin typeface="Arial" pitchFamily="34" charset="0"/>
                <a:cs typeface="Arial" pitchFamily="34" charset="0"/>
              </a:rPr>
              <a:t>Online health related problem solving by the experts. </a:t>
            </a:r>
          </a:p>
          <a:p>
            <a:pPr marL="457200" indent="-457200">
              <a:buAutoNum type="arabicPeriod"/>
            </a:pPr>
            <a:r>
              <a:rPr lang="en-US" sz="2000" dirty="0">
                <a:latin typeface="Arial" pitchFamily="34" charset="0"/>
                <a:cs typeface="Arial" pitchFamily="34" charset="0"/>
              </a:rPr>
              <a:t>Health related news. </a:t>
            </a:r>
          </a:p>
          <a:p>
            <a:pPr marL="457200" indent="-457200">
              <a:buAutoNum type="arabicPeriod"/>
            </a:pPr>
            <a:r>
              <a:rPr lang="en-US" sz="2000" dirty="0">
                <a:latin typeface="Arial" pitchFamily="34" charset="0"/>
                <a:cs typeface="Arial" pitchFamily="34" charset="0"/>
              </a:rPr>
              <a:t>Online threads of health concerns with experts and their      comments. </a:t>
            </a:r>
          </a:p>
          <a:p>
            <a:pPr marL="457200" indent="-457200">
              <a:buAutoNum type="arabicPeriod"/>
            </a:pPr>
            <a:r>
              <a:rPr lang="en-US" sz="2000" dirty="0">
                <a:latin typeface="Arial" pitchFamily="34" charset="0"/>
                <a:cs typeface="Arial" pitchFamily="34" charset="0"/>
              </a:rPr>
              <a:t>Mailing system for the users who are seeking information.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61665"/>
            <a:ext cx="7791617" cy="6320135"/>
          </a:xfrm>
          <a:prstGeom prst="rect">
            <a:avLst/>
          </a:prstGeom>
        </p:spPr>
      </p:pic>
      <p:sp>
        <p:nvSpPr>
          <p:cNvPr id="4" name="Rectangle 3"/>
          <p:cNvSpPr/>
          <p:nvPr/>
        </p:nvSpPr>
        <p:spPr>
          <a:xfrm>
            <a:off x="3145351" y="0"/>
            <a:ext cx="188384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Event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750442" y="0"/>
            <a:ext cx="3650358"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Use Case Full Definition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457200"/>
            <a:ext cx="8860176" cy="28891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3429000"/>
            <a:ext cx="8860176" cy="3276600"/>
          </a:xfrm>
          <a:prstGeom prst="rect">
            <a:avLst/>
          </a:prstGeom>
        </p:spPr>
      </p:pic>
    </p:spTree>
    <p:extLst>
      <p:ext uri="{BB962C8B-B14F-4D97-AF65-F5344CB8AC3E}">
        <p14:creationId xmlns:p14="http://schemas.microsoft.com/office/powerpoint/2010/main" val="40207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22" y="3309799"/>
            <a:ext cx="8649577" cy="35482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23" y="-14000"/>
            <a:ext cx="8649577" cy="3290600"/>
          </a:xfrm>
          <a:prstGeom prst="rect">
            <a:avLst/>
          </a:prstGeom>
        </p:spPr>
      </p:pic>
    </p:spTree>
    <p:extLst>
      <p:ext uri="{BB962C8B-B14F-4D97-AF65-F5344CB8AC3E}">
        <p14:creationId xmlns:p14="http://schemas.microsoft.com/office/powerpoint/2010/main" val="3543440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399"/>
            <a:ext cx="8839200" cy="31510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373543"/>
            <a:ext cx="8869680" cy="3408257"/>
          </a:xfrm>
          <a:prstGeom prst="rect">
            <a:avLst/>
          </a:prstGeom>
        </p:spPr>
      </p:pic>
    </p:spTree>
    <p:extLst>
      <p:ext uri="{BB962C8B-B14F-4D97-AF65-F5344CB8AC3E}">
        <p14:creationId xmlns:p14="http://schemas.microsoft.com/office/powerpoint/2010/main" val="387305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572000" cy="707886"/>
          </a:xfrm>
          <a:prstGeom prst="rect">
            <a:avLst/>
          </a:prstGeom>
        </p:spPr>
        <p:txBody>
          <a:bodyPr>
            <a:spAutoFit/>
          </a:bodyPr>
          <a:lstStyle/>
          <a:p>
            <a:r>
              <a:rPr lang="en-US" sz="4000" b="1" dirty="0">
                <a:ln cmpd="thinThick">
                  <a:solidFill>
                    <a:schemeClr val="tx1"/>
                  </a:solidFill>
                </a:ln>
                <a:solidFill>
                  <a:schemeClr val="bg1"/>
                </a:solidFill>
                <a:latin typeface="Berlin Sans FB" pitchFamily="34" charset="0"/>
                <a:ea typeface="MS Mincho" pitchFamily="49" charset="-128"/>
              </a:rPr>
              <a:t>Project Authors</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14337" name="Rectangle 1"/>
          <p:cNvSpPr>
            <a:spLocks noChangeArrowheads="1"/>
          </p:cNvSpPr>
          <p:nvPr/>
        </p:nvSpPr>
        <p:spPr bwMode="auto">
          <a:xfrm>
            <a:off x="457200" y="1600200"/>
            <a:ext cx="3672800" cy="89255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R="0" lvl="0" indent="171450" algn="l" defTabSz="914400" rtl="0" eaLnBrk="1" fontAlgn="base" latinLnBrk="0" hangingPunct="1">
              <a:lnSpc>
                <a:spcPct val="100000"/>
              </a:lnSpc>
              <a:spcBef>
                <a:spcPct val="0"/>
              </a:spcBef>
              <a:spcAft>
                <a:spcPct val="0"/>
              </a:spcAft>
              <a:buClrTx/>
              <a:buSzTx/>
              <a:tabLst/>
            </a:pPr>
            <a:r>
              <a:rPr kumimoji="0" lang="en-US" sz="2400" b="1" i="1" u="none" strike="noStrike" cap="none" normalizeH="0" baseline="0" dirty="0">
                <a:ln>
                  <a:noFill/>
                </a:ln>
                <a:solidFill>
                  <a:schemeClr val="tx1"/>
                </a:solidFill>
                <a:effectLst/>
                <a:latin typeface="Aparajita" pitchFamily="34" charset="0"/>
                <a:ea typeface="MS Mincho" pitchFamily="49" charset="-128"/>
                <a:cs typeface="Aparajita" pitchFamily="34" charset="0"/>
              </a:rPr>
              <a:t>Project Professor</a:t>
            </a:r>
          </a:p>
          <a:p>
            <a:pPr marR="0" lvl="0" indent="171450" algn="l" defTabSz="914400" rtl="0" eaLnBrk="1" fontAlgn="base" latinLnBrk="0" hangingPunct="1">
              <a:lnSpc>
                <a:spcPct val="100000"/>
              </a:lnSpc>
              <a:spcBef>
                <a:spcPct val="0"/>
              </a:spcBef>
              <a:spcAft>
                <a:spcPct val="0"/>
              </a:spcAft>
              <a:buClrTx/>
              <a:buSzTx/>
              <a:tabLst/>
            </a:pPr>
            <a:endParaRPr kumimoji="0" lang="en-US" sz="800" b="0" i="0" u="none" strike="noStrike" cap="none" normalizeH="0" baseline="0" dirty="0">
              <a:ln>
                <a:noFill/>
              </a:ln>
              <a:solidFill>
                <a:schemeClr val="tx1"/>
              </a:solidFill>
              <a:effectLst/>
              <a:latin typeface="Aparajita" pitchFamily="34" charset="0"/>
              <a:ea typeface="MS Mincho" pitchFamily="49" charset="-128"/>
              <a:cs typeface="Aparajita" pitchFamily="34" charset="0"/>
            </a:endParaRPr>
          </a:p>
          <a:p>
            <a:pPr marR="0" lvl="0" indent="17145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a:ln>
                  <a:noFill/>
                </a:ln>
                <a:solidFill>
                  <a:schemeClr val="tx1"/>
                </a:solidFill>
                <a:effectLst/>
                <a:latin typeface="Aparajita" pitchFamily="34" charset="0"/>
                <a:ea typeface="MS Mincho" pitchFamily="49" charset="-128"/>
                <a:cs typeface="Aparajita" pitchFamily="34" charset="0"/>
              </a:rPr>
              <a:t>  	Mr. Manuel Sebastian Sanchez</a:t>
            </a:r>
          </a:p>
        </p:txBody>
      </p:sp>
      <p:sp>
        <p:nvSpPr>
          <p:cNvPr id="14338" name="Rectangle 2"/>
          <p:cNvSpPr>
            <a:spLocks noChangeArrowheads="1"/>
          </p:cNvSpPr>
          <p:nvPr/>
        </p:nvSpPr>
        <p:spPr bwMode="auto">
          <a:xfrm>
            <a:off x="457200" y="2667000"/>
            <a:ext cx="6559809" cy="89255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R="0" lvl="0" indent="171450" algn="l" defTabSz="914400" rtl="0" eaLnBrk="1" fontAlgn="base" latinLnBrk="0" hangingPunct="1">
              <a:lnSpc>
                <a:spcPct val="100000"/>
              </a:lnSpc>
              <a:spcBef>
                <a:spcPct val="0"/>
              </a:spcBef>
              <a:spcAft>
                <a:spcPct val="0"/>
              </a:spcAft>
              <a:buClrTx/>
              <a:buSzTx/>
              <a:tabLst/>
            </a:pPr>
            <a:r>
              <a:rPr kumimoji="0" lang="en-US" sz="2400" b="1" i="1" u="none" strike="noStrike" cap="none" normalizeH="0" baseline="0" dirty="0">
                <a:ln>
                  <a:noFill/>
                </a:ln>
                <a:solidFill>
                  <a:schemeClr val="tx1"/>
                </a:solidFill>
                <a:effectLst/>
                <a:latin typeface="Aparajita" pitchFamily="34" charset="0"/>
                <a:ea typeface="Times New Roman" pitchFamily="18" charset="0"/>
                <a:cs typeface="Aparajita" pitchFamily="34" charset="0"/>
              </a:rPr>
              <a:t>Project Consultant</a:t>
            </a:r>
          </a:p>
          <a:p>
            <a:pPr marL="0" marR="0" lvl="0" indent="171450" algn="l" defTabSz="914400" rtl="0" eaLnBrk="1" fontAlgn="base" latinLnBrk="0" hangingPunct="1">
              <a:lnSpc>
                <a:spcPct val="100000"/>
              </a:lnSpc>
              <a:spcBef>
                <a:spcPct val="0"/>
              </a:spcBef>
              <a:spcAft>
                <a:spcPct val="0"/>
              </a:spcAft>
              <a:buClrTx/>
              <a:buSzTx/>
              <a:tabLst/>
            </a:pPr>
            <a:endParaRPr kumimoji="0" lang="en-US" sz="800" b="0" i="0" u="none" strike="noStrike" cap="none" normalizeH="0" baseline="0" dirty="0">
              <a:ln>
                <a:noFill/>
              </a:ln>
              <a:solidFill>
                <a:schemeClr val="tx1"/>
              </a:solidFill>
              <a:effectLst/>
              <a:latin typeface="Aparajita" pitchFamily="34" charset="0"/>
              <a:cs typeface="Aparajita" pitchFamily="34" charset="0"/>
            </a:endParaRPr>
          </a:p>
          <a:p>
            <a:pPr marR="0" lvl="0" indent="17145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Dr. Manuel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Calimlim</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Mr. Alfredo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Calimbo</a:t>
            </a:r>
            <a:endParaRPr kumimoji="0" lang="en-US" sz="2000" b="0" i="0" u="none" strike="noStrike" cap="none" normalizeH="0" baseline="0" dirty="0">
              <a:ln>
                <a:noFill/>
              </a:ln>
              <a:solidFill>
                <a:schemeClr val="tx1"/>
              </a:solidFill>
              <a:effectLst/>
              <a:latin typeface="Aparajita" pitchFamily="34" charset="0"/>
              <a:cs typeface="Aparajita" pitchFamily="34" charset="0"/>
            </a:endParaRPr>
          </a:p>
        </p:txBody>
      </p:sp>
      <p:sp>
        <p:nvSpPr>
          <p:cNvPr id="14339" name="Rectangle 3"/>
          <p:cNvSpPr>
            <a:spLocks noChangeArrowheads="1"/>
          </p:cNvSpPr>
          <p:nvPr/>
        </p:nvSpPr>
        <p:spPr bwMode="auto">
          <a:xfrm>
            <a:off x="457200" y="3751183"/>
            <a:ext cx="2771913"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indent="171450" eaLnBrk="0" fontAlgn="base" hangingPunct="0">
              <a:spcBef>
                <a:spcPct val="0"/>
              </a:spcBef>
              <a:spcAft>
                <a:spcPct val="0"/>
              </a:spcAft>
            </a:pPr>
            <a:r>
              <a:rPr kumimoji="0" lang="en-US" sz="2400" b="1" i="1" u="none" strike="noStrike" cap="none" normalizeH="0" baseline="0" dirty="0">
                <a:ln>
                  <a:noFill/>
                </a:ln>
                <a:solidFill>
                  <a:schemeClr val="tx1"/>
                </a:solidFill>
                <a:effectLst/>
                <a:latin typeface="Aparajita" pitchFamily="34" charset="0"/>
                <a:ea typeface="Times New Roman" pitchFamily="18" charset="0"/>
                <a:cs typeface="Aparajita" pitchFamily="34" charset="0"/>
              </a:rPr>
              <a:t>Project Adviser</a:t>
            </a:r>
          </a:p>
          <a:p>
            <a:pPr indent="171450" eaLnBrk="0" fontAlgn="base" hangingPunct="0">
              <a:spcBef>
                <a:spcPct val="0"/>
              </a:spcBef>
              <a:spcAft>
                <a:spcPct val="0"/>
              </a:spcAft>
            </a:pPr>
            <a:endParaRPr kumimoji="0" lang="en-US" sz="800" b="0" i="0" u="none" strike="noStrike" cap="none" normalizeH="0" baseline="0" dirty="0">
              <a:ln>
                <a:noFill/>
              </a:ln>
              <a:solidFill>
                <a:schemeClr val="tx1"/>
              </a:solidFill>
              <a:effectLst/>
              <a:latin typeface="Aparajita" pitchFamily="34" charset="0"/>
              <a:cs typeface="Aparajita" pitchFamily="34" charset="0"/>
            </a:endParaRPr>
          </a:p>
          <a:p>
            <a:pPr marR="0" lvl="0" indent="17145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r>
              <a:rPr kumimoji="0" lang="en-US" sz="200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Mr. </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Jayvee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Cabardo</a:t>
            </a:r>
            <a:endParaRPr kumimoji="0" lang="en-US" sz="2000" b="0" i="0" u="none" strike="noStrike" cap="none" normalizeH="0" baseline="0" dirty="0">
              <a:ln>
                <a:noFill/>
              </a:ln>
              <a:solidFill>
                <a:schemeClr val="tx1"/>
              </a:solidFill>
              <a:effectLst/>
              <a:latin typeface="Aparajita" pitchFamily="34" charset="0"/>
              <a:cs typeface="Aparajita" pitchFamily="34" charset="0"/>
            </a:endParaRPr>
          </a:p>
          <a:p>
            <a:pPr marL="0" marR="0" lvl="0" indent="17145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p>
        </p:txBody>
      </p:sp>
      <p:sp>
        <p:nvSpPr>
          <p:cNvPr id="14340" name="Rectangle 4"/>
          <p:cNvSpPr>
            <a:spLocks noChangeArrowheads="1"/>
          </p:cNvSpPr>
          <p:nvPr/>
        </p:nvSpPr>
        <p:spPr bwMode="auto">
          <a:xfrm>
            <a:off x="467710" y="4739044"/>
            <a:ext cx="6340197" cy="89255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71450" algn="l" defTabSz="914400" rtl="0" eaLnBrk="1" fontAlgn="base" latinLnBrk="0" hangingPunct="1">
              <a:lnSpc>
                <a:spcPct val="100000"/>
              </a:lnSpc>
              <a:spcBef>
                <a:spcPct val="0"/>
              </a:spcBef>
              <a:spcAft>
                <a:spcPct val="0"/>
              </a:spcAft>
              <a:buClrTx/>
              <a:buSzTx/>
              <a:tabLst/>
            </a:pPr>
            <a:r>
              <a:rPr kumimoji="0" lang="en-US" sz="2400" b="1" i="1" u="none" strike="noStrike" cap="none" normalizeH="0" baseline="0" dirty="0">
                <a:ln>
                  <a:noFill/>
                </a:ln>
                <a:solidFill>
                  <a:schemeClr val="tx1"/>
                </a:solidFill>
                <a:effectLst/>
                <a:latin typeface="Aparajita" pitchFamily="34" charset="0"/>
                <a:ea typeface="Times New Roman" pitchFamily="18" charset="0"/>
                <a:cs typeface="Aparajita" pitchFamily="34" charset="0"/>
              </a:rPr>
              <a:t>Project Team</a:t>
            </a:r>
          </a:p>
          <a:p>
            <a:pPr marL="0" marR="0" lvl="0" indent="171450" algn="l" defTabSz="914400" rtl="0" eaLnBrk="1" fontAlgn="base" latinLnBrk="0" hangingPunct="1">
              <a:lnSpc>
                <a:spcPct val="100000"/>
              </a:lnSpc>
              <a:spcBef>
                <a:spcPct val="0"/>
              </a:spcBef>
              <a:spcAft>
                <a:spcPct val="0"/>
              </a:spcAft>
              <a:buClrTx/>
              <a:buSzTx/>
              <a:tabLst/>
            </a:pPr>
            <a:endParaRPr lang="en-US" sz="800" b="1" i="1" dirty="0">
              <a:latin typeface="Aparajita" pitchFamily="34" charset="0"/>
              <a:ea typeface="Times New Roman" pitchFamily="18" charset="0"/>
              <a:cs typeface="Aparajita" pitchFamily="34" charset="0"/>
            </a:endParaRPr>
          </a:p>
          <a:p>
            <a:pPr marL="0" marR="0" lvl="0" indent="171450" algn="l" defTabSz="914400" rtl="0" eaLnBrk="1" fontAlgn="base" latinLnBrk="0" hangingPunct="1">
              <a:lnSpc>
                <a:spcPct val="100000"/>
              </a:lnSpc>
              <a:spcBef>
                <a:spcPct val="0"/>
              </a:spcBef>
              <a:spcAft>
                <a:spcPct val="0"/>
              </a:spcAft>
              <a:buClrTx/>
              <a:buSzTx/>
              <a:tabLst>
                <a:tab pos="914400" algn="l"/>
                <a:tab pos="4511675" algn="l"/>
              </a:tabLst>
            </a:pP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Carl Dominique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Bueno</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r>
              <a:rPr kumimoji="0" lang="en-US" sz="2000" b="1"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Glen Roy Rosales</a:t>
            </a:r>
            <a:endParaRPr kumimoji="0" lang="en-US" sz="2000" b="0" i="0" u="none" strike="noStrike" cap="none" normalizeH="0" baseline="0" dirty="0">
              <a:ln>
                <a:noFill/>
              </a:ln>
              <a:solidFill>
                <a:schemeClr val="tx1"/>
              </a:solidFill>
              <a:effectLst/>
              <a:latin typeface="Aparajita" pitchFamily="34" charset="0"/>
              <a:cs typeface="Aparajit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
            <a:ext cx="8535014" cy="327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06" y="3352800"/>
            <a:ext cx="8517808" cy="3480962"/>
          </a:xfrm>
          <a:prstGeom prst="rect">
            <a:avLst/>
          </a:prstGeom>
        </p:spPr>
      </p:pic>
    </p:spTree>
    <p:extLst>
      <p:ext uri="{BB962C8B-B14F-4D97-AF65-F5344CB8AC3E}">
        <p14:creationId xmlns:p14="http://schemas.microsoft.com/office/powerpoint/2010/main" val="254493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00400" y="300335"/>
            <a:ext cx="274305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Activity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6" y="1018403"/>
            <a:ext cx="9040487" cy="5534797"/>
          </a:xfrm>
          <a:prstGeom prst="rect">
            <a:avLst/>
          </a:prstGeom>
        </p:spPr>
      </p:pic>
    </p:spTree>
    <p:extLst>
      <p:ext uri="{BB962C8B-B14F-4D97-AF65-F5344CB8AC3E}">
        <p14:creationId xmlns:p14="http://schemas.microsoft.com/office/powerpoint/2010/main" val="289111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3200400" y="300335"/>
            <a:ext cx="2294218"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Class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8408"/>
            <a:ext cx="9144000" cy="5670992"/>
          </a:xfrm>
          <a:prstGeom prst="rect">
            <a:avLst/>
          </a:prstGeom>
        </p:spPr>
      </p:pic>
    </p:spTree>
    <p:extLst>
      <p:ext uri="{BB962C8B-B14F-4D97-AF65-F5344CB8AC3E}">
        <p14:creationId xmlns:p14="http://schemas.microsoft.com/office/powerpoint/2010/main" val="58156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2667200" y="152400"/>
            <a:ext cx="3886000"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Communication Diagram</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233" b="-9233"/>
          <a:stretch/>
        </p:blipFill>
        <p:spPr>
          <a:xfrm>
            <a:off x="812483" y="762000"/>
            <a:ext cx="7595434" cy="6697991"/>
          </a:xfrm>
          <a:prstGeom prst="rect">
            <a:avLst/>
          </a:prstGeom>
        </p:spPr>
      </p:pic>
    </p:spTree>
    <p:extLst>
      <p:ext uri="{BB962C8B-B14F-4D97-AF65-F5344CB8AC3E}">
        <p14:creationId xmlns:p14="http://schemas.microsoft.com/office/powerpoint/2010/main" val="1966466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2993983" y="152400"/>
            <a:ext cx="325441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Component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94229"/>
            <a:ext cx="9744168" cy="5835171"/>
          </a:xfrm>
          <a:prstGeom prst="rect">
            <a:avLst/>
          </a:prstGeom>
        </p:spPr>
      </p:pic>
    </p:spTree>
    <p:extLst>
      <p:ext uri="{BB962C8B-B14F-4D97-AF65-F5344CB8AC3E}">
        <p14:creationId xmlns:p14="http://schemas.microsoft.com/office/powerpoint/2010/main" val="1735002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473" y="614065"/>
            <a:ext cx="8952327" cy="6241477"/>
          </a:xfrm>
        </p:spPr>
      </p:pic>
      <p:sp>
        <p:nvSpPr>
          <p:cNvPr id="5" name="Rectangle 4"/>
          <p:cNvSpPr/>
          <p:nvPr/>
        </p:nvSpPr>
        <p:spPr>
          <a:xfrm>
            <a:off x="3076481" y="152400"/>
            <a:ext cx="309571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Composite Diagram</a:t>
            </a:r>
          </a:p>
        </p:txBody>
      </p:sp>
    </p:spTree>
    <p:extLst>
      <p:ext uri="{BB962C8B-B14F-4D97-AF65-F5344CB8AC3E}">
        <p14:creationId xmlns:p14="http://schemas.microsoft.com/office/powerpoint/2010/main" val="2766633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49326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Context Flow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58041"/>
            <a:ext cx="7772400" cy="6652359"/>
          </a:xfrm>
          <a:prstGeom prst="rect">
            <a:avLst/>
          </a:prstGeom>
        </p:spPr>
      </p:pic>
      <p:sp>
        <p:nvSpPr>
          <p:cNvPr id="6" name="Rectangle 5"/>
          <p:cNvSpPr/>
          <p:nvPr/>
        </p:nvSpPr>
        <p:spPr>
          <a:xfrm>
            <a:off x="609600" y="838200"/>
            <a:ext cx="16002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spTree>
    <p:extLst>
      <p:ext uri="{BB962C8B-B14F-4D97-AF65-F5344CB8AC3E}">
        <p14:creationId xmlns:p14="http://schemas.microsoft.com/office/powerpoint/2010/main" val="1869394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49326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Context Flow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43000"/>
            <a:ext cx="8533584" cy="5816696"/>
          </a:xfrm>
          <a:prstGeom prst="rect">
            <a:avLst/>
          </a:prstGeom>
        </p:spPr>
      </p:pic>
    </p:spTree>
    <p:extLst>
      <p:ext uri="{BB962C8B-B14F-4D97-AF65-F5344CB8AC3E}">
        <p14:creationId xmlns:p14="http://schemas.microsoft.com/office/powerpoint/2010/main" val="1672085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3048000" y="152400"/>
            <a:ext cx="308449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Flow Diagram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0" y="914399"/>
            <a:ext cx="9236930" cy="5410201"/>
          </a:xfrm>
          <a:prstGeom prst="rect">
            <a:avLst/>
          </a:prstGeom>
        </p:spPr>
      </p:pic>
    </p:spTree>
    <p:extLst>
      <p:ext uri="{BB962C8B-B14F-4D97-AF65-F5344CB8AC3E}">
        <p14:creationId xmlns:p14="http://schemas.microsoft.com/office/powerpoint/2010/main" val="2347203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76964" y="152400"/>
            <a:ext cx="337143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Deployment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1" y="866775"/>
            <a:ext cx="9199981" cy="5762625"/>
          </a:xfrm>
          <a:prstGeom prst="rect">
            <a:avLst/>
          </a:prstGeom>
        </p:spPr>
      </p:pic>
    </p:spTree>
    <p:extLst>
      <p:ext uri="{BB962C8B-B14F-4D97-AF65-F5344CB8AC3E}">
        <p14:creationId xmlns:p14="http://schemas.microsoft.com/office/powerpoint/2010/main" val="3287943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724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Client Information</a:t>
            </a:r>
            <a:endParaRPr lang="en-US" sz="4000" dirty="0">
              <a:ln cmpd="thinThick">
                <a:solidFill>
                  <a:schemeClr val="tx1"/>
                </a:solidFill>
              </a:ln>
              <a:solidFill>
                <a:schemeClr val="bg1"/>
              </a:solidFill>
              <a:latin typeface="Berlin Sans FB" pitchFamily="34" charset="0"/>
              <a:ea typeface="MS Mincho" pitchFamily="49" charset="-128"/>
            </a:endParaRPr>
          </a:p>
        </p:txBody>
      </p:sp>
      <p:graphicFrame>
        <p:nvGraphicFramePr>
          <p:cNvPr id="5" name="Table 4"/>
          <p:cNvGraphicFramePr>
            <a:graphicFrameLocks noGrp="1"/>
          </p:cNvGraphicFramePr>
          <p:nvPr/>
        </p:nvGraphicFramePr>
        <p:xfrm>
          <a:off x="609600" y="1371600"/>
          <a:ext cx="8001000" cy="1676400"/>
        </p:xfrm>
        <a:graphic>
          <a:graphicData uri="http://schemas.openxmlformats.org/drawingml/2006/table">
            <a:tbl>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838200">
                <a:tc>
                  <a:txBody>
                    <a:bodyPr/>
                    <a:lstStyle/>
                    <a:p>
                      <a:pPr algn="ctr"/>
                      <a:r>
                        <a:rPr lang="en-US" sz="1400" dirty="0"/>
                        <a:t>Company/Organization Name </a:t>
                      </a:r>
                    </a:p>
                  </a:txBody>
                  <a:tcPr marL="69669" marR="69669" marT="34834" marB="34834" anchor="ctr">
                    <a:lnL>
                      <a:noFill/>
                    </a:lnL>
                    <a:lnR>
                      <a:noFill/>
                    </a:lnR>
                    <a:lnT>
                      <a:noFill/>
                    </a:lnT>
                    <a:lnB>
                      <a:noFill/>
                    </a:lnB>
                    <a:solidFill>
                      <a:srgbClr val="B2BABB"/>
                    </a:solidFill>
                  </a:tcPr>
                </a:tc>
                <a:tc>
                  <a:txBody>
                    <a:bodyPr/>
                    <a:lstStyle/>
                    <a:p>
                      <a:pPr algn="ctr"/>
                      <a:r>
                        <a:rPr lang="en-US" sz="1400"/>
                        <a:t>Project Name</a:t>
                      </a:r>
                    </a:p>
                  </a:txBody>
                  <a:tcPr marL="69669" marR="69669" marT="34834" marB="34834" anchor="ctr">
                    <a:lnL>
                      <a:noFill/>
                    </a:lnL>
                    <a:lnR>
                      <a:noFill/>
                    </a:lnR>
                    <a:lnT>
                      <a:noFill/>
                    </a:lnT>
                    <a:lnB>
                      <a:noFill/>
                    </a:lnB>
                    <a:solidFill>
                      <a:srgbClr val="B2BABB"/>
                    </a:solidFill>
                  </a:tcPr>
                </a:tc>
                <a:tc>
                  <a:txBody>
                    <a:bodyPr/>
                    <a:lstStyle/>
                    <a:p>
                      <a:pPr algn="ctr"/>
                      <a:r>
                        <a:rPr lang="en-US" sz="1400"/>
                        <a:t>Primary Contact Person</a:t>
                      </a:r>
                    </a:p>
                  </a:txBody>
                  <a:tcPr marL="69669" marR="69669" marT="34834" marB="34834" anchor="ctr">
                    <a:lnL>
                      <a:noFill/>
                    </a:lnL>
                    <a:lnR>
                      <a:noFill/>
                    </a:lnR>
                    <a:lnT>
                      <a:noFill/>
                    </a:lnT>
                    <a:lnB>
                      <a:noFill/>
                    </a:lnB>
                    <a:solidFill>
                      <a:srgbClr val="B2BABB"/>
                    </a:solidFill>
                  </a:tcPr>
                </a:tc>
                <a:extLst>
                  <a:ext uri="{0D108BD9-81ED-4DB2-BD59-A6C34878D82A}">
                    <a16:rowId xmlns:a16="http://schemas.microsoft.com/office/drawing/2014/main" val="10000"/>
                  </a:ext>
                </a:extLst>
              </a:tr>
              <a:tr h="838200">
                <a:tc>
                  <a:txBody>
                    <a:bodyPr/>
                    <a:lstStyle/>
                    <a:p>
                      <a:pPr algn="ctr"/>
                      <a:r>
                        <a:rPr lang="en-US" sz="1400"/>
                        <a:t>Cruz-Rabe Maternity &amp; General Hospital</a:t>
                      </a:r>
                    </a:p>
                  </a:txBody>
                  <a:tcPr marL="69669" marR="69669" marT="34834" marB="34834" anchor="ctr">
                    <a:lnL>
                      <a:noFill/>
                    </a:lnL>
                    <a:lnR>
                      <a:noFill/>
                    </a:lnR>
                    <a:lnT>
                      <a:noFill/>
                    </a:lnT>
                    <a:lnB>
                      <a:noFill/>
                    </a:lnB>
                  </a:tcPr>
                </a:tc>
                <a:tc>
                  <a:txBody>
                    <a:bodyPr/>
                    <a:lstStyle/>
                    <a:p>
                      <a:pPr algn="ctr"/>
                      <a:r>
                        <a:rPr lang="en-US" sz="1400"/>
                        <a:t>Cruz-Rabe Pharmacy Request System</a:t>
                      </a:r>
                    </a:p>
                  </a:txBody>
                  <a:tcPr marL="69669" marR="69669" marT="34834" marB="34834" anchor="ctr">
                    <a:lnL>
                      <a:noFill/>
                    </a:lnL>
                    <a:lnR>
                      <a:noFill/>
                    </a:lnR>
                    <a:lnT>
                      <a:noFill/>
                    </a:lnT>
                    <a:lnB>
                      <a:noFill/>
                    </a:lnB>
                  </a:tcPr>
                </a:tc>
                <a:tc>
                  <a:txBody>
                    <a:bodyPr/>
                    <a:lstStyle/>
                    <a:p>
                      <a:pPr algn="ctr"/>
                      <a:r>
                        <a:rPr lang="en-US" sz="1400" dirty="0"/>
                        <a:t>Carmelita D. </a:t>
                      </a:r>
                      <a:r>
                        <a:rPr lang="en-US" sz="1400" dirty="0" err="1"/>
                        <a:t>Buenaflor</a:t>
                      </a:r>
                      <a:endParaRPr lang="en-US" sz="1400" dirty="0"/>
                    </a:p>
                  </a:txBody>
                  <a:tcPr marL="69669" marR="69669" marT="34834" marB="34834"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7" name="Rectangle 6"/>
          <p:cNvSpPr/>
          <p:nvPr/>
        </p:nvSpPr>
        <p:spPr>
          <a:xfrm>
            <a:off x="838200" y="2971800"/>
            <a:ext cx="4572000" cy="3416320"/>
          </a:xfrm>
          <a:prstGeom prst="rect">
            <a:avLst/>
          </a:prstGeom>
        </p:spPr>
        <p:txBody>
          <a:bodyPr>
            <a:spAutoFit/>
          </a:bodyPr>
          <a:lstStyle/>
          <a:p>
            <a:r>
              <a:rPr lang="en-US" b="1" i="1" dirty="0"/>
              <a:t>Health Facility Detailed Information</a:t>
            </a:r>
            <a:endParaRPr lang="en-US" b="1" dirty="0"/>
          </a:p>
          <a:p>
            <a:r>
              <a:rPr lang="en-US" b="1" dirty="0"/>
              <a:t>ACCREDITATION NO:</a:t>
            </a:r>
            <a:r>
              <a:rPr lang="en-US" dirty="0"/>
              <a:t> H92007290 </a:t>
            </a:r>
            <a:br>
              <a:rPr lang="en-US" dirty="0"/>
            </a:br>
            <a:r>
              <a:rPr lang="en-US" b="1" dirty="0"/>
              <a:t>PMCC NO:</a:t>
            </a:r>
            <a:r>
              <a:rPr lang="en-US" dirty="0"/>
              <a:t> 313634 </a:t>
            </a:r>
            <a:br>
              <a:rPr lang="en-US" dirty="0"/>
            </a:br>
            <a:r>
              <a:rPr lang="en-US" b="1" dirty="0"/>
              <a:t>INSTITUTION NAME:</a:t>
            </a:r>
            <a:r>
              <a:rPr lang="en-US" dirty="0"/>
              <a:t> Cruz-</a:t>
            </a:r>
            <a:r>
              <a:rPr lang="en-US" dirty="0" err="1"/>
              <a:t>Rabe</a:t>
            </a:r>
            <a:r>
              <a:rPr lang="en-US" dirty="0"/>
              <a:t> Maternity and General Hospital </a:t>
            </a:r>
            <a:br>
              <a:rPr lang="en-US" dirty="0"/>
            </a:br>
            <a:r>
              <a:rPr lang="en-US" b="1" dirty="0"/>
              <a:t>ROAD NAME:</a:t>
            </a:r>
            <a:r>
              <a:rPr lang="en-US" dirty="0"/>
              <a:t> 37 Gen. Luna Street </a:t>
            </a:r>
            <a:br>
              <a:rPr lang="en-US" dirty="0"/>
            </a:br>
            <a:r>
              <a:rPr lang="en-US" b="1" dirty="0"/>
              <a:t>BARANGAY:</a:t>
            </a:r>
            <a:r>
              <a:rPr lang="en-US" dirty="0"/>
              <a:t> </a:t>
            </a:r>
            <a:r>
              <a:rPr lang="en-US" dirty="0" err="1"/>
              <a:t>Tuktukan</a:t>
            </a:r>
            <a:r>
              <a:rPr lang="en-US" dirty="0"/>
              <a:t> </a:t>
            </a:r>
            <a:br>
              <a:rPr lang="en-US" dirty="0"/>
            </a:br>
            <a:r>
              <a:rPr lang="en-US" b="1" dirty="0"/>
              <a:t>MUNICIPALITY:</a:t>
            </a:r>
            <a:r>
              <a:rPr lang="en-US" dirty="0"/>
              <a:t> </a:t>
            </a:r>
            <a:r>
              <a:rPr lang="en-US" dirty="0" err="1"/>
              <a:t>Taguig</a:t>
            </a:r>
            <a:r>
              <a:rPr lang="en-US" dirty="0"/>
              <a:t> City </a:t>
            </a:r>
            <a:br>
              <a:rPr lang="en-US" dirty="0"/>
            </a:br>
            <a:r>
              <a:rPr lang="en-US" b="1" dirty="0"/>
              <a:t>PROVINCE:</a:t>
            </a:r>
            <a:r>
              <a:rPr lang="en-US" dirty="0"/>
              <a:t> Metro Manila (SOUTH) </a:t>
            </a:r>
            <a:br>
              <a:rPr lang="en-US" dirty="0"/>
            </a:br>
            <a:r>
              <a:rPr lang="en-US" b="1" dirty="0"/>
              <a:t>REGION:</a:t>
            </a:r>
            <a:r>
              <a:rPr lang="en-US" dirty="0"/>
              <a:t> NCR (SOUTH) </a:t>
            </a:r>
            <a:br>
              <a:rPr lang="en-US" dirty="0"/>
            </a:br>
            <a:r>
              <a:rPr lang="en-US" b="1" dirty="0"/>
              <a:t>CATEGORY:</a:t>
            </a:r>
            <a:r>
              <a:rPr lang="en-US" dirty="0"/>
              <a:t> Level 2 </a:t>
            </a:r>
            <a:br>
              <a:rPr lang="en-US" dirty="0"/>
            </a:br>
            <a:r>
              <a:rPr lang="en-US" b="1" dirty="0"/>
              <a:t>CLASSIFICATION:</a:t>
            </a:r>
            <a:r>
              <a:rPr lang="en-US" dirty="0"/>
              <a:t> Private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209800" y="152400"/>
            <a:ext cx="468269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Interaction Overview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3" y="632208"/>
            <a:ext cx="8812447" cy="6138862"/>
          </a:xfrm>
          <a:prstGeom prst="rect">
            <a:avLst/>
          </a:prstGeom>
        </p:spPr>
      </p:pic>
    </p:spTree>
    <p:extLst>
      <p:ext uri="{BB962C8B-B14F-4D97-AF65-F5344CB8AC3E}">
        <p14:creationId xmlns:p14="http://schemas.microsoft.com/office/powerpoint/2010/main" val="408980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334334" y="762000"/>
            <a:ext cx="253306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Object Diagram</a:t>
            </a:r>
          </a:p>
        </p:txBody>
      </p:sp>
      <p:sp>
        <p:nvSpPr>
          <p:cNvPr id="5" name="Rectangle 4"/>
          <p:cNvSpPr/>
          <p:nvPr/>
        </p:nvSpPr>
        <p:spPr>
          <a:xfrm>
            <a:off x="609600" y="1840468"/>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371725"/>
            <a:ext cx="9260381" cy="2200275"/>
          </a:xfrm>
          <a:prstGeom prst="rect">
            <a:avLst/>
          </a:prstGeom>
        </p:spPr>
      </p:pic>
    </p:spTree>
    <p:extLst>
      <p:ext uri="{BB962C8B-B14F-4D97-AF65-F5344CB8AC3E}">
        <p14:creationId xmlns:p14="http://schemas.microsoft.com/office/powerpoint/2010/main" val="3072621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609600" y="1916668"/>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sp>
        <p:nvSpPr>
          <p:cNvPr id="5" name="Rectangle 4"/>
          <p:cNvSpPr/>
          <p:nvPr/>
        </p:nvSpPr>
        <p:spPr>
          <a:xfrm>
            <a:off x="3334334" y="762000"/>
            <a:ext cx="253306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Object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7" y="2648452"/>
            <a:ext cx="9282897" cy="1771148"/>
          </a:xfrm>
          <a:prstGeom prst="rect">
            <a:avLst/>
          </a:prstGeom>
        </p:spPr>
      </p:pic>
    </p:spTree>
    <p:extLst>
      <p:ext uri="{BB962C8B-B14F-4D97-AF65-F5344CB8AC3E}">
        <p14:creationId xmlns:p14="http://schemas.microsoft.com/office/powerpoint/2010/main" val="175000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172546" y="152400"/>
            <a:ext cx="284725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Package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57199"/>
            <a:ext cx="7808949" cy="6368143"/>
          </a:xfrm>
          <a:prstGeom prst="rect">
            <a:avLst/>
          </a:prstGeom>
        </p:spPr>
      </p:pic>
    </p:spTree>
    <p:extLst>
      <p:ext uri="{BB962C8B-B14F-4D97-AF65-F5344CB8AC3E}">
        <p14:creationId xmlns:p14="http://schemas.microsoft.com/office/powerpoint/2010/main" val="406879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3124200" y="152400"/>
            <a:ext cx="291938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Sequence Diagram</a:t>
            </a:r>
          </a:p>
        </p:txBody>
      </p:sp>
      <p:sp>
        <p:nvSpPr>
          <p:cNvPr id="7" name="Rectangle 6"/>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1233"/>
            <a:ext cx="9144000" cy="3495534"/>
          </a:xfrm>
          <a:prstGeom prst="rect">
            <a:avLst/>
          </a:prstGeom>
        </p:spPr>
      </p:pic>
    </p:spTree>
    <p:extLst>
      <p:ext uri="{BB962C8B-B14F-4D97-AF65-F5344CB8AC3E}">
        <p14:creationId xmlns:p14="http://schemas.microsoft.com/office/powerpoint/2010/main" val="3483012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291938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Sequence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1333500"/>
            <a:ext cx="8334375" cy="4191000"/>
          </a:xfrm>
          <a:prstGeom prst="rect">
            <a:avLst/>
          </a:prstGeom>
        </p:spPr>
      </p:pic>
    </p:spTree>
    <p:extLst>
      <p:ext uri="{BB962C8B-B14F-4D97-AF65-F5344CB8AC3E}">
        <p14:creationId xmlns:p14="http://schemas.microsoft.com/office/powerpoint/2010/main" val="3929397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64234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State Machine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0556"/>
            <a:ext cx="9144000" cy="3396887"/>
          </a:xfrm>
          <a:prstGeom prst="rect">
            <a:avLst/>
          </a:prstGeom>
        </p:spPr>
      </p:pic>
    </p:spTree>
    <p:extLst>
      <p:ext uri="{BB962C8B-B14F-4D97-AF65-F5344CB8AC3E}">
        <p14:creationId xmlns:p14="http://schemas.microsoft.com/office/powerpoint/2010/main" val="4120981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2819400" y="152400"/>
            <a:ext cx="364234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State Machine Diagram</a:t>
            </a:r>
          </a:p>
        </p:txBody>
      </p:sp>
      <p:sp>
        <p:nvSpPr>
          <p:cNvPr id="7" name="Rectangle 6"/>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0675"/>
            <a:ext cx="9144000" cy="179664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0675"/>
            <a:ext cx="9144000" cy="1796649"/>
          </a:xfrm>
          <a:prstGeom prst="rect">
            <a:avLst/>
          </a:prstGeom>
        </p:spPr>
      </p:pic>
    </p:spTree>
    <p:extLst>
      <p:ext uri="{BB962C8B-B14F-4D97-AF65-F5344CB8AC3E}">
        <p14:creationId xmlns:p14="http://schemas.microsoft.com/office/powerpoint/2010/main" val="1307475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2819400" y="152400"/>
            <a:ext cx="297709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Timing Diagram</a:t>
            </a:r>
          </a:p>
        </p:txBody>
      </p:sp>
      <p:sp>
        <p:nvSpPr>
          <p:cNvPr id="6" name="Rectangle 5"/>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Patient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8801"/>
            <a:ext cx="9108186" cy="2938462"/>
          </a:xfrm>
          <a:prstGeom prst="rect">
            <a:avLst/>
          </a:prstGeom>
        </p:spPr>
      </p:pic>
    </p:spTree>
    <p:extLst>
      <p:ext uri="{BB962C8B-B14F-4D97-AF65-F5344CB8AC3E}">
        <p14:creationId xmlns:p14="http://schemas.microsoft.com/office/powerpoint/2010/main" val="1742630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297709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Timing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14178"/>
            <a:ext cx="7664298" cy="4124622"/>
          </a:xfrm>
          <a:prstGeom prst="rect">
            <a:avLst/>
          </a:prstGeom>
        </p:spPr>
      </p:pic>
    </p:spTree>
    <p:extLst>
      <p:ext uri="{BB962C8B-B14F-4D97-AF65-F5344CB8AC3E}">
        <p14:creationId xmlns:p14="http://schemas.microsoft.com/office/powerpoint/2010/main" val="11980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609600" y="2234148"/>
            <a:ext cx="7924800" cy="3785652"/>
          </a:xfrm>
          <a:prstGeom prst="rect">
            <a:avLst/>
          </a:prstGeom>
        </p:spPr>
        <p:txBody>
          <a:bodyPr wrap="square">
            <a:spAutoFit/>
          </a:bodyPr>
          <a:lstStyle/>
          <a:p>
            <a:pPr algn="just"/>
            <a:r>
              <a:rPr lang="en-US" sz="2000" dirty="0">
                <a:latin typeface="Arial" pitchFamily="34" charset="0"/>
                <a:cs typeface="Arial" pitchFamily="34" charset="0"/>
              </a:rPr>
              <a:t>	In order to ensure patient's </a:t>
            </a:r>
            <a:r>
              <a:rPr lang="en-US" sz="2000" i="1" dirty="0">
                <a:latin typeface="Arial" pitchFamily="34" charset="0"/>
                <a:cs typeface="Arial" pitchFamily="34" charset="0"/>
              </a:rPr>
              <a:t>safety</a:t>
            </a:r>
            <a:r>
              <a:rPr lang="en-US" sz="2000" dirty="0">
                <a:latin typeface="Arial" pitchFamily="34" charset="0"/>
                <a:cs typeface="Arial" pitchFamily="34" charset="0"/>
              </a:rPr>
              <a:t>, </a:t>
            </a:r>
            <a:r>
              <a:rPr lang="en-US" sz="2000" i="1" dirty="0">
                <a:latin typeface="Arial" pitchFamily="34" charset="0"/>
                <a:cs typeface="Arial" pitchFamily="34" charset="0"/>
              </a:rPr>
              <a:t>cost effective processes</a:t>
            </a:r>
            <a:r>
              <a:rPr lang="en-US" sz="2000" dirty="0">
                <a:latin typeface="Arial" pitchFamily="34" charset="0"/>
                <a:cs typeface="Arial" pitchFamily="34" charset="0"/>
              </a:rPr>
              <a:t> and </a:t>
            </a:r>
            <a:r>
              <a:rPr lang="en-US" sz="2000" i="1" dirty="0">
                <a:latin typeface="Arial" pitchFamily="34" charset="0"/>
                <a:cs typeface="Arial" pitchFamily="34" charset="0"/>
              </a:rPr>
              <a:t>well managed admission</a:t>
            </a:r>
            <a:r>
              <a:rPr lang="en-US" sz="2000" dirty="0">
                <a:latin typeface="Arial" pitchFamily="34" charset="0"/>
                <a:cs typeface="Arial" pitchFamily="34" charset="0"/>
              </a:rPr>
              <a:t> on managing medical services, </a:t>
            </a:r>
            <a:r>
              <a:rPr lang="en-US" sz="2000" i="1" dirty="0">
                <a:latin typeface="Arial" pitchFamily="34" charset="0"/>
                <a:cs typeface="Arial" pitchFamily="34" charset="0"/>
              </a:rPr>
              <a:t>preventing clinical errors</a:t>
            </a:r>
            <a:r>
              <a:rPr lang="en-US" sz="2000" dirty="0">
                <a:latin typeface="Arial" pitchFamily="34" charset="0"/>
                <a:cs typeface="Arial" pitchFamily="34" charset="0"/>
              </a:rPr>
              <a:t> and </a:t>
            </a:r>
            <a:r>
              <a:rPr lang="en-US" sz="2000" i="1" dirty="0">
                <a:latin typeface="Arial" pitchFamily="34" charset="0"/>
                <a:cs typeface="Arial" pitchFamily="34" charset="0"/>
              </a:rPr>
              <a:t>use resources efficiently,</a:t>
            </a:r>
            <a:r>
              <a:rPr lang="en-US" sz="2000" dirty="0">
                <a:latin typeface="Arial" pitchFamily="34" charset="0"/>
                <a:cs typeface="Arial" pitchFamily="34" charset="0"/>
              </a:rPr>
              <a:t> business process should have a sufficient tool which is automation of </a:t>
            </a:r>
            <a:r>
              <a:rPr lang="en-US" sz="2000" i="1" dirty="0">
                <a:latin typeface="Arial" pitchFamily="34" charset="0"/>
                <a:cs typeface="Arial" pitchFamily="34" charset="0"/>
              </a:rPr>
              <a:t>“pharmacy request system.”</a:t>
            </a:r>
            <a:r>
              <a:rPr lang="en-US" sz="2000" dirty="0">
                <a:latin typeface="Arial" pitchFamily="34" charset="0"/>
                <a:cs typeface="Arial" pitchFamily="34" charset="0"/>
              </a:rPr>
              <a:t> Transactions that are processed in different factors including; </a:t>
            </a:r>
            <a:r>
              <a:rPr lang="en-US" sz="2000" i="1" dirty="0">
                <a:latin typeface="Arial" pitchFamily="34" charset="0"/>
                <a:cs typeface="Arial" pitchFamily="34" charset="0"/>
              </a:rPr>
              <a:t>IN</a:t>
            </a:r>
            <a:r>
              <a:rPr lang="en-US" sz="2000" dirty="0">
                <a:latin typeface="Arial" pitchFamily="34" charset="0"/>
                <a:cs typeface="Arial" pitchFamily="34" charset="0"/>
              </a:rPr>
              <a:t> and</a:t>
            </a:r>
            <a:r>
              <a:rPr lang="en-US" sz="2000" i="1" dirty="0">
                <a:latin typeface="Arial" pitchFamily="34" charset="0"/>
                <a:cs typeface="Arial" pitchFamily="34" charset="0"/>
              </a:rPr>
              <a:t> OUT</a:t>
            </a:r>
            <a:r>
              <a:rPr lang="en-US" sz="2000" dirty="0">
                <a:latin typeface="Arial" pitchFamily="34" charset="0"/>
                <a:cs typeface="Arial" pitchFamily="34" charset="0"/>
              </a:rPr>
              <a:t> patient order entry, </a:t>
            </a:r>
            <a:r>
              <a:rPr lang="en-US" sz="2000" i="1" dirty="0">
                <a:latin typeface="Arial" pitchFamily="34" charset="0"/>
                <a:cs typeface="Arial" pitchFamily="34" charset="0"/>
              </a:rPr>
              <a:t>dispensing orders,</a:t>
            </a:r>
            <a:r>
              <a:rPr lang="en-US" sz="2000" dirty="0">
                <a:latin typeface="Arial" pitchFamily="34" charset="0"/>
                <a:cs typeface="Arial" pitchFamily="34" charset="0"/>
              </a:rPr>
              <a:t> </a:t>
            </a:r>
            <a:r>
              <a:rPr lang="en-US" sz="2000" i="1" dirty="0">
                <a:latin typeface="Arial" pitchFamily="34" charset="0"/>
                <a:cs typeface="Arial" pitchFamily="34" charset="0"/>
              </a:rPr>
              <a:t>pharmacy inventory</a:t>
            </a:r>
            <a:r>
              <a:rPr lang="en-US" sz="2000" dirty="0">
                <a:latin typeface="Arial" pitchFamily="34" charset="0"/>
                <a:cs typeface="Arial" pitchFamily="34" charset="0"/>
              </a:rPr>
              <a:t> and </a:t>
            </a:r>
            <a:r>
              <a:rPr lang="en-US" sz="2000" i="1" dirty="0">
                <a:latin typeface="Arial" pitchFamily="34" charset="0"/>
                <a:cs typeface="Arial" pitchFamily="34" charset="0"/>
              </a:rPr>
              <a:t>purchasing management</a:t>
            </a:r>
            <a:r>
              <a:rPr lang="en-US" sz="2000" dirty="0">
                <a:latin typeface="Arial" pitchFamily="34" charset="0"/>
                <a:cs typeface="Arial" pitchFamily="34" charset="0"/>
              </a:rPr>
              <a:t> will stand-alone by providing innovative way of service. Our client </a:t>
            </a:r>
            <a:r>
              <a:rPr lang="en-US" sz="2000" i="1" dirty="0">
                <a:latin typeface="Arial" pitchFamily="34" charset="0"/>
                <a:cs typeface="Arial" pitchFamily="34" charset="0"/>
              </a:rPr>
              <a:t>Cruz-</a:t>
            </a:r>
            <a:r>
              <a:rPr lang="en-US" sz="2000" i="1" dirty="0" err="1">
                <a:latin typeface="Arial" pitchFamily="34" charset="0"/>
                <a:cs typeface="Arial" pitchFamily="34" charset="0"/>
              </a:rPr>
              <a:t>Rabe</a:t>
            </a:r>
            <a:r>
              <a:rPr lang="en-US" sz="2000" i="1" dirty="0">
                <a:latin typeface="Arial" pitchFamily="34" charset="0"/>
                <a:cs typeface="Arial" pitchFamily="34" charset="0"/>
              </a:rPr>
              <a:t> Maternity General Hospital</a:t>
            </a:r>
            <a:r>
              <a:rPr lang="en-US" sz="2000" dirty="0">
                <a:latin typeface="Arial" pitchFamily="34" charset="0"/>
                <a:cs typeface="Arial" pitchFamily="34" charset="0"/>
              </a:rPr>
              <a:t> combines with the latest technology enabling </a:t>
            </a:r>
            <a:r>
              <a:rPr lang="en-US" sz="2000" i="1" dirty="0">
                <a:latin typeface="Arial" pitchFamily="34" charset="0"/>
                <a:cs typeface="Arial" pitchFamily="34" charset="0"/>
              </a:rPr>
              <a:t>complete control</a:t>
            </a:r>
            <a:r>
              <a:rPr lang="en-US" sz="2000" dirty="0">
                <a:latin typeface="Arial" pitchFamily="34" charset="0"/>
                <a:cs typeface="Arial" pitchFamily="34" charset="0"/>
              </a:rPr>
              <a:t> to develop medical management and to bring satisfaction to their clients in terms of </a:t>
            </a:r>
            <a:r>
              <a:rPr lang="en-US" sz="2000" i="1" dirty="0">
                <a:latin typeface="Arial" pitchFamily="34" charset="0"/>
                <a:cs typeface="Arial" pitchFamily="34" charset="0"/>
              </a:rPr>
              <a:t>professional service.</a:t>
            </a:r>
            <a:endParaRPr lang="en-US" sz="2000" dirty="0">
              <a:latin typeface="Arial" pitchFamily="34" charset="0"/>
              <a:cs typeface="Arial" pitchFamily="34" charset="0"/>
            </a:endParaRPr>
          </a:p>
        </p:txBody>
      </p:sp>
      <p:sp>
        <p:nvSpPr>
          <p:cNvPr id="5" name="Rectangle 4"/>
          <p:cNvSpPr/>
          <p:nvPr/>
        </p:nvSpPr>
        <p:spPr>
          <a:xfrm>
            <a:off x="381000" y="533400"/>
            <a:ext cx="4724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Project Context</a:t>
            </a:r>
            <a:endParaRPr lang="en-US" sz="4000" dirty="0">
              <a:ln cmpd="thinThick">
                <a:solidFill>
                  <a:schemeClr val="tx1"/>
                </a:solidFill>
              </a:ln>
              <a:solidFill>
                <a:schemeClr val="bg1"/>
              </a:solidFill>
              <a:latin typeface="Berlin Sans FB" pitchFamily="34" charset="0"/>
              <a:ea typeface="MS Mincho" pitchFamily="49"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588823" y="152400"/>
            <a:ext cx="312617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Use Case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16" y="1371600"/>
            <a:ext cx="8990013" cy="4400550"/>
          </a:xfrm>
          <a:prstGeom prst="rect">
            <a:avLst/>
          </a:prstGeom>
        </p:spPr>
      </p:pic>
    </p:spTree>
    <p:extLst>
      <p:ext uri="{BB962C8B-B14F-4D97-AF65-F5344CB8AC3E}">
        <p14:creationId xmlns:p14="http://schemas.microsoft.com/office/powerpoint/2010/main" val="258639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l="-7000" r="-7000"/>
          </a:stretch>
        </a:blip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2115641"/>
            <a:ext cx="9068086" cy="2666496"/>
          </a:xfrm>
        </p:spPr>
      </p:pic>
      <p:sp>
        <p:nvSpPr>
          <p:cNvPr id="4" name="Rectangle 3"/>
          <p:cNvSpPr/>
          <p:nvPr/>
        </p:nvSpPr>
        <p:spPr>
          <a:xfrm>
            <a:off x="2588823" y="152400"/>
            <a:ext cx="312617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Use Case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spTree>
    <p:extLst>
      <p:ext uri="{BB962C8B-B14F-4D97-AF65-F5344CB8AC3E}">
        <p14:creationId xmlns:p14="http://schemas.microsoft.com/office/powerpoint/2010/main" val="2074465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362200" y="152400"/>
            <a:ext cx="4477508"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Entity-Relationship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838199"/>
            <a:ext cx="9002722" cy="5715001"/>
          </a:xfrm>
          <a:prstGeom prst="rect">
            <a:avLst/>
          </a:prstGeom>
        </p:spPr>
      </p:pic>
    </p:spTree>
    <p:extLst>
      <p:ext uri="{BB962C8B-B14F-4D97-AF65-F5344CB8AC3E}">
        <p14:creationId xmlns:p14="http://schemas.microsoft.com/office/powerpoint/2010/main" val="2929824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 y="1600200"/>
            <a:ext cx="8851392" cy="4191000"/>
          </a:xfrm>
          <a:prstGeom prst="rect">
            <a:avLst/>
          </a:prstGeom>
        </p:spPr>
      </p:pic>
    </p:spTree>
    <p:extLst>
      <p:ext uri="{BB962C8B-B14F-4D97-AF65-F5344CB8AC3E}">
        <p14:creationId xmlns:p14="http://schemas.microsoft.com/office/powerpoint/2010/main" val="101246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5" y="1295400"/>
            <a:ext cx="8845550" cy="5334000"/>
          </a:xfrm>
          <a:prstGeom prst="rect">
            <a:avLst/>
          </a:prstGeom>
        </p:spPr>
      </p:pic>
    </p:spTree>
    <p:extLst>
      <p:ext uri="{BB962C8B-B14F-4D97-AF65-F5344CB8AC3E}">
        <p14:creationId xmlns:p14="http://schemas.microsoft.com/office/powerpoint/2010/main" val="409383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8826139" cy="5514952"/>
          </a:xfrm>
          <a:prstGeom prst="rect">
            <a:avLst/>
          </a:prstGeom>
        </p:spPr>
      </p:pic>
    </p:spTree>
    <p:extLst>
      <p:ext uri="{BB962C8B-B14F-4D97-AF65-F5344CB8AC3E}">
        <p14:creationId xmlns:p14="http://schemas.microsoft.com/office/powerpoint/2010/main" val="2300631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96665"/>
            <a:ext cx="8697490" cy="5685135"/>
          </a:xfrm>
          <a:prstGeom prst="rect">
            <a:avLst/>
          </a:prstGeom>
        </p:spPr>
      </p:pic>
    </p:spTree>
    <p:extLst>
      <p:ext uri="{BB962C8B-B14F-4D97-AF65-F5344CB8AC3E}">
        <p14:creationId xmlns:p14="http://schemas.microsoft.com/office/powerpoint/2010/main" val="3561482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7000" r="-7000"/>
          </a:stretch>
        </a:blip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152400" y="1386752"/>
            <a:ext cx="87630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Comic Sans MS" panose="030F0702030302020204" pitchFamily="66"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http://projects2.apc.edu.ph/wiki/index.php/Project_-_Cruz-Rabe_Pharmacy_Request_System_%28CR-PRS%29_-106</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 </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http://moodle2.apc.edu.ph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http://www.omnicell.com/About_Omnicell.aspx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https://www.pioneerrx.com/web/pioneerrx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1000" y="925087"/>
            <a:ext cx="195758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Reference/s:</a:t>
            </a:r>
          </a:p>
        </p:txBody>
      </p:sp>
    </p:spTree>
    <p:extLst>
      <p:ext uri="{BB962C8B-B14F-4D97-AF65-F5344CB8AC3E}">
        <p14:creationId xmlns:p14="http://schemas.microsoft.com/office/powerpoint/2010/main" val="1981188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Success Factors</a:t>
            </a:r>
            <a:endParaRPr lang="en-US" sz="36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304800" y="1600200"/>
            <a:ext cx="8229600" cy="5016758"/>
          </a:xfrm>
          <a:prstGeom prst="rect">
            <a:avLst/>
          </a:prstGeom>
        </p:spPr>
        <p:txBody>
          <a:bodyPr wrap="square">
            <a:spAutoFit/>
          </a:bodyPr>
          <a:lstStyle/>
          <a:p>
            <a:r>
              <a:rPr lang="en-US" sz="2000" dirty="0">
                <a:latin typeface="Arial" pitchFamily="34" charset="0"/>
                <a:cs typeface="Arial" pitchFamily="34" charset="0"/>
              </a:rPr>
              <a:t>We can assume that the system will be feasible if we meet the following requirements: </a:t>
            </a:r>
          </a:p>
          <a:p>
            <a:endParaRPr lang="en-US" sz="2000" dirty="0">
              <a:latin typeface="Arial" pitchFamily="34" charset="0"/>
              <a:cs typeface="Arial" pitchFamily="34" charset="0"/>
            </a:endParaRPr>
          </a:p>
          <a:p>
            <a:pPr marL="509588" indent="-388938">
              <a:buFont typeface="Arial" pitchFamily="34" charset="0"/>
              <a:buChar char="•"/>
            </a:pPr>
            <a:r>
              <a:rPr lang="en-US" sz="2000" dirty="0">
                <a:latin typeface="Arial" pitchFamily="34" charset="0"/>
                <a:cs typeface="Arial" pitchFamily="34" charset="0"/>
              </a:rPr>
              <a:t>If the system seems to be helpful when hospital transactions</a:t>
            </a:r>
          </a:p>
          <a:p>
            <a:pPr marL="509588" indent="-388938"/>
            <a:r>
              <a:rPr lang="en-US" sz="2000" dirty="0">
                <a:latin typeface="Arial" pitchFamily="34" charset="0"/>
                <a:cs typeface="Arial" pitchFamily="34" charset="0"/>
              </a:rPr>
              <a:t>      (pharmacy requests) are now processed in just a few moments. </a:t>
            </a:r>
          </a:p>
          <a:p>
            <a:pPr marL="509588" indent="-388938">
              <a:buFont typeface="Arial" pitchFamily="34" charset="0"/>
              <a:buChar char="•"/>
            </a:pPr>
            <a:r>
              <a:rPr lang="en-US" sz="2000" dirty="0">
                <a:latin typeface="Arial" pitchFamily="34" charset="0"/>
                <a:cs typeface="Arial" pitchFamily="34" charset="0"/>
              </a:rPr>
              <a:t>Results produced are accurate and reliable for the patients. </a:t>
            </a:r>
          </a:p>
          <a:p>
            <a:pPr marL="509588" indent="-388938">
              <a:buFont typeface="Arial" pitchFamily="34" charset="0"/>
              <a:buChar char="•"/>
            </a:pPr>
            <a:r>
              <a:rPr lang="en-US" sz="2000" dirty="0">
                <a:latin typeface="Arial" pitchFamily="34" charset="0"/>
                <a:cs typeface="Arial" pitchFamily="34" charset="0"/>
              </a:rPr>
              <a:t>Hospitals records can be track down easily from its database. </a:t>
            </a:r>
          </a:p>
          <a:p>
            <a:pPr marL="509588" indent="-388938">
              <a:buFont typeface="Arial" pitchFamily="34" charset="0"/>
              <a:buChar char="•"/>
            </a:pPr>
            <a:r>
              <a:rPr lang="en-US" sz="2000" dirty="0">
                <a:latin typeface="Arial" pitchFamily="34" charset="0"/>
                <a:cs typeface="Arial" pitchFamily="34" charset="0"/>
              </a:rPr>
              <a:t>Less resources are produced but service will be doubled.</a:t>
            </a:r>
            <a:br>
              <a:rPr lang="en-US" sz="2000" dirty="0">
                <a:latin typeface="Arial" pitchFamily="34" charset="0"/>
                <a:cs typeface="Arial" pitchFamily="34" charset="0"/>
              </a:rPr>
            </a:br>
            <a:endParaRPr lang="en-US" sz="2000" dirty="0">
              <a:latin typeface="Arial" pitchFamily="34" charset="0"/>
              <a:cs typeface="Arial" pitchFamily="34" charset="0"/>
            </a:endParaRPr>
          </a:p>
          <a:p>
            <a:r>
              <a:rPr lang="en-US" sz="2000" dirty="0">
                <a:latin typeface="Arial" pitchFamily="34" charset="0"/>
                <a:cs typeface="Arial" pitchFamily="34" charset="0"/>
              </a:rPr>
              <a:t>We can assume that the system will be successful for a long term if we meet the following requirements: </a:t>
            </a:r>
          </a:p>
          <a:p>
            <a:pPr marL="509588" indent="-388938"/>
            <a:endParaRPr lang="en-US" sz="2000" dirty="0">
              <a:latin typeface="Arial" pitchFamily="34" charset="0"/>
              <a:cs typeface="Arial" pitchFamily="34" charset="0"/>
            </a:endParaRPr>
          </a:p>
          <a:p>
            <a:pPr marL="509588" indent="-388938">
              <a:buFont typeface="Arial" pitchFamily="34" charset="0"/>
              <a:buChar char="•"/>
            </a:pPr>
            <a:r>
              <a:rPr lang="en-US" sz="2000" dirty="0">
                <a:latin typeface="Arial" pitchFamily="34" charset="0"/>
                <a:cs typeface="Arial" pitchFamily="34" charset="0"/>
              </a:rPr>
              <a:t>If the system are useful to patients and hospital staffs in exchange to service, performance and satisfaction. </a:t>
            </a:r>
          </a:p>
          <a:p>
            <a:pPr marL="509588" indent="-388938">
              <a:buFont typeface="Arial" pitchFamily="34" charset="0"/>
              <a:buChar char="•"/>
            </a:pPr>
            <a:r>
              <a:rPr lang="en-US" sz="2000" dirty="0">
                <a:latin typeface="Arial" pitchFamily="34" charset="0"/>
                <a:cs typeface="Arial" pitchFamily="34" charset="0"/>
              </a:rPr>
              <a:t>If it will generate enough revenue to the maintenance of the system.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Business Risk</a:t>
            </a:r>
            <a:endParaRPr lang="en-US" sz="36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457200" y="2240101"/>
            <a:ext cx="8305800" cy="3785652"/>
          </a:xfrm>
          <a:prstGeom prst="rect">
            <a:avLst/>
          </a:prstGeom>
        </p:spPr>
        <p:txBody>
          <a:bodyPr wrap="square">
            <a:spAutoFit/>
          </a:bodyPr>
          <a:lstStyle/>
          <a:p>
            <a:r>
              <a:rPr lang="en-US" sz="2000" b="1" dirty="0">
                <a:latin typeface="Arial" pitchFamily="34" charset="0"/>
                <a:cs typeface="Arial" pitchFamily="34" charset="0"/>
              </a:rPr>
              <a:t>RI-1:</a:t>
            </a:r>
            <a:r>
              <a:rPr lang="en-US" sz="2000" dirty="0">
                <a:latin typeface="Arial" pitchFamily="34" charset="0"/>
                <a:cs typeface="Arial" pitchFamily="34" charset="0"/>
              </a:rPr>
              <a:t>  Might take critics since the organization is not prioritizing the</a:t>
            </a:r>
          </a:p>
          <a:p>
            <a:r>
              <a:rPr lang="en-US" sz="2000" dirty="0">
                <a:latin typeface="Arial" pitchFamily="34" charset="0"/>
                <a:cs typeface="Arial" pitchFamily="34" charset="0"/>
              </a:rPr>
              <a:t>          pharmacy department regarding in its business transactions.</a:t>
            </a:r>
          </a:p>
          <a:p>
            <a:br>
              <a:rPr lang="en-US" sz="2000" dirty="0">
                <a:latin typeface="Arial" pitchFamily="34" charset="0"/>
                <a:cs typeface="Arial" pitchFamily="34" charset="0"/>
              </a:rPr>
            </a:br>
            <a:r>
              <a:rPr lang="en-US" sz="2000" b="1" dirty="0">
                <a:latin typeface="Arial" pitchFamily="34" charset="0"/>
                <a:cs typeface="Arial" pitchFamily="34" charset="0"/>
              </a:rPr>
              <a:t>RI-2: </a:t>
            </a:r>
            <a:r>
              <a:rPr lang="en-US" sz="2000" dirty="0">
                <a:latin typeface="Arial" pitchFamily="34" charset="0"/>
                <a:cs typeface="Arial" pitchFamily="34" charset="0"/>
              </a:rPr>
              <a:t> It will require equipment and services in order to produce the</a:t>
            </a:r>
          </a:p>
          <a:p>
            <a:r>
              <a:rPr lang="en-US" sz="2000" dirty="0">
                <a:latin typeface="Arial" pitchFamily="34" charset="0"/>
                <a:cs typeface="Arial" pitchFamily="34" charset="0"/>
              </a:rPr>
              <a:t>          system. This means, the organization need to invest in this project</a:t>
            </a:r>
          </a:p>
          <a:p>
            <a:r>
              <a:rPr lang="en-US" sz="2000" dirty="0">
                <a:latin typeface="Arial" pitchFamily="34" charset="0"/>
                <a:cs typeface="Arial" pitchFamily="34" charset="0"/>
              </a:rPr>
              <a:t>          as there is a possibility to make changes in certain aspects such</a:t>
            </a:r>
          </a:p>
          <a:p>
            <a:r>
              <a:rPr lang="en-US" sz="2000" dirty="0">
                <a:latin typeface="Arial" pitchFamily="34" charset="0"/>
                <a:cs typeface="Arial" pitchFamily="34" charset="0"/>
              </a:rPr>
              <a:t>          as its maintenance and security.</a:t>
            </a:r>
          </a:p>
          <a:p>
            <a:br>
              <a:rPr lang="en-US" sz="2000" dirty="0">
                <a:latin typeface="Arial" pitchFamily="34" charset="0"/>
                <a:cs typeface="Arial" pitchFamily="34" charset="0"/>
              </a:rPr>
            </a:br>
            <a:r>
              <a:rPr lang="en-US" sz="2000" b="1" dirty="0">
                <a:latin typeface="Arial" pitchFamily="34" charset="0"/>
                <a:cs typeface="Arial" pitchFamily="34" charset="0"/>
              </a:rPr>
              <a:t>RI-3:</a:t>
            </a:r>
            <a:r>
              <a:rPr lang="en-US" sz="2000" dirty="0">
                <a:latin typeface="Arial" pitchFamily="34" charset="0"/>
                <a:cs typeface="Arial" pitchFamily="34" charset="0"/>
              </a:rPr>
              <a:t>  The client has three more branches, which implies that there will</a:t>
            </a:r>
          </a:p>
          <a:p>
            <a:r>
              <a:rPr lang="en-US" sz="2000" dirty="0">
                <a:latin typeface="Arial" pitchFamily="34" charset="0"/>
                <a:cs typeface="Arial" pitchFamily="34" charset="0"/>
              </a:rPr>
              <a:t>          be discussions about the implementation of the new system. On</a:t>
            </a:r>
          </a:p>
          <a:p>
            <a:r>
              <a:rPr lang="en-US" sz="2000" dirty="0">
                <a:latin typeface="Arial" pitchFamily="34" charset="0"/>
                <a:cs typeface="Arial" pitchFamily="34" charset="0"/>
              </a:rPr>
              <a:t>          what might be the outcome is unpredictable. Chances are it could</a:t>
            </a:r>
          </a:p>
          <a:p>
            <a:r>
              <a:rPr lang="en-US" sz="2000" dirty="0">
                <a:latin typeface="Arial" pitchFamily="34" charset="0"/>
                <a:cs typeface="Arial" pitchFamily="34" charset="0"/>
              </a:rPr>
              <a:t>          create huge impact in the organization’s workflow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75438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Purpose and Success Factors</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457200" y="1752600"/>
            <a:ext cx="8229600" cy="4708981"/>
          </a:xfrm>
          <a:prstGeom prst="rect">
            <a:avLst/>
          </a:prstGeom>
        </p:spPr>
        <p:txBody>
          <a:bodyPr wrap="square">
            <a:spAutoFit/>
          </a:bodyPr>
          <a:lstStyle/>
          <a:p>
            <a:r>
              <a:rPr lang="en-US" sz="2000" b="1" dirty="0">
                <a:latin typeface="Arial" pitchFamily="34" charset="0"/>
                <a:cs typeface="Arial" pitchFamily="34" charset="0"/>
              </a:rPr>
              <a:t>P1:</a:t>
            </a:r>
            <a:r>
              <a:rPr lang="en-US" sz="2000" dirty="0">
                <a:latin typeface="Arial" pitchFamily="34" charset="0"/>
                <a:cs typeface="Arial" pitchFamily="34" charset="0"/>
              </a:rPr>
              <a:t>  Make the processing of prescriptions easier and faster by 100%</a:t>
            </a:r>
          </a:p>
          <a:p>
            <a:r>
              <a:rPr lang="en-US" sz="2000" dirty="0">
                <a:latin typeface="Arial" pitchFamily="34" charset="0"/>
                <a:cs typeface="Arial" pitchFamily="34" charset="0"/>
              </a:rPr>
              <a:t>        and above.</a:t>
            </a:r>
          </a:p>
          <a:p>
            <a:br>
              <a:rPr lang="en-US" sz="2000" dirty="0">
                <a:latin typeface="Arial" pitchFamily="34" charset="0"/>
                <a:cs typeface="Arial" pitchFamily="34" charset="0"/>
              </a:rPr>
            </a:br>
            <a:r>
              <a:rPr lang="en-US" sz="2000" b="1" dirty="0">
                <a:latin typeface="Arial" pitchFamily="34" charset="0"/>
                <a:cs typeface="Arial" pitchFamily="34" charset="0"/>
              </a:rPr>
              <a:t>P2: </a:t>
            </a:r>
            <a:r>
              <a:rPr lang="en-US" sz="2000" dirty="0">
                <a:latin typeface="Arial" pitchFamily="34" charset="0"/>
                <a:cs typeface="Arial" pitchFamily="34" charset="0"/>
              </a:rPr>
              <a:t> Reduce the loss of data by 80% of the existing and upcoming</a:t>
            </a:r>
          </a:p>
          <a:p>
            <a:r>
              <a:rPr lang="en-US" sz="2000" dirty="0">
                <a:latin typeface="Arial" pitchFamily="34" charset="0"/>
                <a:cs typeface="Arial" pitchFamily="34" charset="0"/>
              </a:rPr>
              <a:t>        records.</a:t>
            </a:r>
          </a:p>
          <a:p>
            <a:br>
              <a:rPr lang="en-US" sz="2000" dirty="0">
                <a:latin typeface="Arial" pitchFamily="34" charset="0"/>
                <a:cs typeface="Arial" pitchFamily="34" charset="0"/>
              </a:rPr>
            </a:br>
            <a:r>
              <a:rPr lang="en-US" sz="2000" b="1" dirty="0">
                <a:latin typeface="Arial" pitchFamily="34" charset="0"/>
                <a:cs typeface="Arial" pitchFamily="34" charset="0"/>
              </a:rPr>
              <a:t>P3:</a:t>
            </a:r>
            <a:r>
              <a:rPr lang="en-US" sz="2000" dirty="0">
                <a:latin typeface="Arial" pitchFamily="34" charset="0"/>
                <a:cs typeface="Arial" pitchFamily="34" charset="0"/>
              </a:rPr>
              <a:t>  Increase efficiency of work in input of information and processing</a:t>
            </a:r>
          </a:p>
          <a:p>
            <a:r>
              <a:rPr lang="en-US" sz="2000" dirty="0">
                <a:latin typeface="Arial" pitchFamily="34" charset="0"/>
                <a:cs typeface="Arial" pitchFamily="34" charset="0"/>
              </a:rPr>
              <a:t>        of requests by the pharmacists for about 80% upon</a:t>
            </a:r>
          </a:p>
          <a:p>
            <a:r>
              <a:rPr lang="en-US" sz="2000" dirty="0">
                <a:latin typeface="Arial" pitchFamily="34" charset="0"/>
                <a:cs typeface="Arial" pitchFamily="34" charset="0"/>
              </a:rPr>
              <a:t>        implementation.</a:t>
            </a:r>
            <a:br>
              <a:rPr lang="en-US" sz="2000" dirty="0">
                <a:latin typeface="Arial" pitchFamily="34" charset="0"/>
                <a:cs typeface="Arial" pitchFamily="34" charset="0"/>
              </a:rPr>
            </a:br>
            <a:br>
              <a:rPr lang="en-US" sz="2000" dirty="0">
                <a:latin typeface="Arial" pitchFamily="34" charset="0"/>
                <a:cs typeface="Arial" pitchFamily="34" charset="0"/>
              </a:rPr>
            </a:br>
            <a:r>
              <a:rPr lang="en-US" sz="2000" b="1" dirty="0">
                <a:latin typeface="Arial" pitchFamily="34" charset="0"/>
                <a:cs typeface="Arial" pitchFamily="34" charset="0"/>
              </a:rPr>
              <a:t>S1:  </a:t>
            </a:r>
            <a:r>
              <a:rPr lang="en-US" sz="2000" dirty="0">
                <a:latin typeface="Arial" pitchFamily="34" charset="0"/>
                <a:cs typeface="Arial" pitchFamily="34" charset="0"/>
              </a:rPr>
              <a:t>The pharmacists are able to maximize the use of the Pharmacy</a:t>
            </a:r>
          </a:p>
          <a:p>
            <a:r>
              <a:rPr lang="en-US" sz="2000" dirty="0">
                <a:latin typeface="Arial" pitchFamily="34" charset="0"/>
                <a:cs typeface="Arial" pitchFamily="34" charset="0"/>
              </a:rPr>
              <a:t>        Request System immediately after its release.</a:t>
            </a:r>
          </a:p>
          <a:p>
            <a:br>
              <a:rPr lang="en-US" sz="2000" dirty="0">
                <a:latin typeface="Arial" pitchFamily="34" charset="0"/>
                <a:cs typeface="Arial" pitchFamily="34" charset="0"/>
              </a:rPr>
            </a:br>
            <a:r>
              <a:rPr lang="en-US" sz="2000" b="1" dirty="0">
                <a:latin typeface="Arial" pitchFamily="34" charset="0"/>
                <a:cs typeface="Arial" pitchFamily="34" charset="0"/>
              </a:rPr>
              <a:t>S2:</a:t>
            </a:r>
            <a:r>
              <a:rPr lang="en-US" sz="2000" dirty="0">
                <a:latin typeface="Arial" pitchFamily="34" charset="0"/>
                <a:cs typeface="Arial" pitchFamily="34" charset="0"/>
              </a:rPr>
              <a:t>  Receive a positive feedback from the client regarding the increase</a:t>
            </a:r>
          </a:p>
          <a:p>
            <a:r>
              <a:rPr lang="en-US" sz="2000" dirty="0">
                <a:latin typeface="Arial" pitchFamily="34" charset="0"/>
                <a:cs typeface="Arial" pitchFamily="34" charset="0"/>
              </a:rPr>
              <a:t>        average amount of work done by the pharmacy department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533400" y="2057400"/>
            <a:ext cx="8077200" cy="3170099"/>
          </a:xfrm>
          <a:prstGeom prst="rect">
            <a:avLst/>
          </a:prstGeom>
        </p:spPr>
        <p:txBody>
          <a:bodyPr wrap="square">
            <a:spAutoFit/>
          </a:bodyPr>
          <a:lstStyle/>
          <a:p>
            <a:pPr marL="344488" indent="-344488">
              <a:buFont typeface="Arial" pitchFamily="34" charset="0"/>
              <a:buChar char="•"/>
            </a:pPr>
            <a:r>
              <a:rPr lang="en-US" sz="2000" dirty="0">
                <a:latin typeface="Arial" pitchFamily="34" charset="0"/>
                <a:cs typeface="Arial" pitchFamily="34" charset="0"/>
              </a:rPr>
              <a:t>Paperless Transactions System (PTS) </a:t>
            </a:r>
          </a:p>
          <a:p>
            <a:pPr marL="344488" indent="-344488">
              <a:buFont typeface="Arial" pitchFamily="34" charset="0"/>
              <a:buChar char="•"/>
            </a:pPr>
            <a:r>
              <a:rPr lang="en-US" sz="2000" dirty="0">
                <a:latin typeface="Arial" pitchFamily="34" charset="0"/>
                <a:cs typeface="Arial" pitchFamily="34" charset="0"/>
              </a:rPr>
              <a:t>Hospital transactions are direct generated electronically or online. </a:t>
            </a:r>
          </a:p>
          <a:p>
            <a:pPr marL="344488" indent="-344488">
              <a:buFont typeface="Arial" pitchFamily="34" charset="0"/>
              <a:buChar char="•"/>
            </a:pPr>
            <a:r>
              <a:rPr lang="en-US" sz="2000" dirty="0">
                <a:latin typeface="Arial" pitchFamily="34" charset="0"/>
                <a:cs typeface="Arial" pitchFamily="34" charset="0"/>
              </a:rPr>
              <a:t>Patients will be satisfied on automated storage of data and results. </a:t>
            </a:r>
          </a:p>
          <a:p>
            <a:pPr marL="344488" indent="-344488">
              <a:buFont typeface="Arial" pitchFamily="34" charset="0"/>
              <a:buChar char="•"/>
            </a:pPr>
            <a:r>
              <a:rPr lang="en-US" sz="2000" dirty="0">
                <a:latin typeface="Arial" pitchFamily="34" charset="0"/>
                <a:cs typeface="Arial" pitchFamily="34" charset="0"/>
              </a:rPr>
              <a:t>Less tedious on data mining and documentation. </a:t>
            </a:r>
          </a:p>
          <a:p>
            <a:pPr marL="344488" indent="-344488">
              <a:buFont typeface="Arial" pitchFamily="34" charset="0"/>
              <a:buChar char="•"/>
            </a:pPr>
            <a:r>
              <a:rPr lang="en-US" sz="2000" dirty="0">
                <a:latin typeface="Arial" pitchFamily="34" charset="0"/>
                <a:cs typeface="Arial" pitchFamily="34" charset="0"/>
              </a:rPr>
              <a:t>Hospital Integration and Innovation. </a:t>
            </a:r>
          </a:p>
          <a:p>
            <a:pPr marL="344488" indent="-344488">
              <a:buFont typeface="Arial" pitchFamily="34" charset="0"/>
              <a:buChar char="•"/>
            </a:pPr>
            <a:r>
              <a:rPr lang="en-US" sz="2000" dirty="0">
                <a:latin typeface="Arial" pitchFamily="34" charset="0"/>
                <a:cs typeface="Arial" pitchFamily="34" charset="0"/>
              </a:rPr>
              <a:t>One of the system’s feature associated with service and performance. </a:t>
            </a:r>
          </a:p>
          <a:p>
            <a:pPr marL="344488" indent="-344488">
              <a:buFont typeface="Arial" pitchFamily="34" charset="0"/>
              <a:buChar char="•"/>
            </a:pPr>
            <a:r>
              <a:rPr lang="en-US" sz="2000" dirty="0">
                <a:latin typeface="Arial" pitchFamily="34" charset="0"/>
                <a:cs typeface="Arial" pitchFamily="34" charset="0"/>
              </a:rPr>
              <a:t>Save and Track Relevant Information in real time. </a:t>
            </a:r>
          </a:p>
          <a:p>
            <a:pPr marL="344488" indent="-344488">
              <a:buFont typeface="Arial" pitchFamily="34" charset="0"/>
              <a:buChar char="•"/>
            </a:pPr>
            <a:r>
              <a:rPr lang="en-US" sz="2000" dirty="0">
                <a:latin typeface="Arial" pitchFamily="34" charset="0"/>
                <a:cs typeface="Arial" pitchFamily="34" charset="0"/>
              </a:rPr>
              <a:t>Convenient way of discharging patients. </a:t>
            </a:r>
          </a:p>
          <a:p>
            <a:pPr marL="344488" indent="-344488">
              <a:buFont typeface="Arial" pitchFamily="34" charset="0"/>
              <a:buChar char="•"/>
            </a:pPr>
            <a:r>
              <a:rPr lang="en-US" sz="2000" dirty="0">
                <a:latin typeface="Arial" pitchFamily="34" charset="0"/>
                <a:cs typeface="Arial" pitchFamily="34" charset="0"/>
              </a:rPr>
              <a:t>Enable hospitals on global scale and keep up on date. </a:t>
            </a:r>
          </a:p>
        </p:txBody>
      </p:sp>
      <p:sp>
        <p:nvSpPr>
          <p:cNvPr id="5" name="Rectangle 4"/>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General Objectives</a:t>
            </a:r>
            <a:endParaRPr lang="en-US" sz="3600" dirty="0">
              <a:ln cmpd="thinThick">
                <a:solidFill>
                  <a:schemeClr val="tx1"/>
                </a:solidFill>
              </a:ln>
              <a:solidFill>
                <a:schemeClr val="bg1"/>
              </a:solidFill>
              <a:latin typeface="Berlin Sans FB" pitchFamily="34" charset="0"/>
              <a:ea typeface="MS Mincho" pitchFamily="49"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533400" y="2062877"/>
            <a:ext cx="8077200" cy="2862322"/>
          </a:xfrm>
          <a:prstGeom prst="rect">
            <a:avLst/>
          </a:prstGeom>
        </p:spPr>
        <p:txBody>
          <a:bodyPr wrap="square">
            <a:spAutoFit/>
          </a:bodyPr>
          <a:lstStyle/>
          <a:p>
            <a:pPr marL="344488" indent="-344488">
              <a:buFont typeface="Arial" pitchFamily="34" charset="0"/>
              <a:buChar char="•"/>
            </a:pPr>
            <a:r>
              <a:rPr lang="en-US" sz="2000" dirty="0">
                <a:latin typeface="Arial" pitchFamily="34" charset="0"/>
                <a:cs typeface="Arial" pitchFamily="34" charset="0"/>
              </a:rPr>
              <a:t>Eliminate mistakes caused by manual steps and workarounds </a:t>
            </a:r>
          </a:p>
          <a:p>
            <a:pPr marL="344488" indent="-344488">
              <a:buFont typeface="Arial" pitchFamily="34" charset="0"/>
              <a:buChar char="•"/>
            </a:pPr>
            <a:r>
              <a:rPr lang="en-US" sz="2000" dirty="0">
                <a:latin typeface="Arial" pitchFamily="34" charset="0"/>
                <a:cs typeface="Arial" pitchFamily="34" charset="0"/>
              </a:rPr>
              <a:t>Creating more efficient workflow processes </a:t>
            </a:r>
          </a:p>
          <a:p>
            <a:pPr marL="344488" indent="-344488">
              <a:buFont typeface="Arial" pitchFamily="34" charset="0"/>
              <a:buChar char="•"/>
            </a:pPr>
            <a:r>
              <a:rPr lang="en-US" sz="2000" dirty="0">
                <a:latin typeface="Arial" pitchFamily="34" charset="0"/>
                <a:cs typeface="Arial" pitchFamily="34" charset="0"/>
              </a:rPr>
              <a:t>Prevent drug diversion </a:t>
            </a:r>
          </a:p>
          <a:p>
            <a:pPr marL="344488" indent="-344488">
              <a:buFont typeface="Arial" pitchFamily="34" charset="0"/>
              <a:buChar char="•"/>
            </a:pPr>
            <a:r>
              <a:rPr lang="en-US" sz="2000" dirty="0">
                <a:latin typeface="Arial" pitchFamily="34" charset="0"/>
                <a:cs typeface="Arial" pitchFamily="34" charset="0"/>
              </a:rPr>
              <a:t>It saves resources and money. </a:t>
            </a:r>
          </a:p>
          <a:p>
            <a:pPr marL="344488" indent="-344488">
              <a:buFont typeface="Arial" pitchFamily="34" charset="0"/>
              <a:buChar char="•"/>
            </a:pPr>
            <a:r>
              <a:rPr lang="en-US" sz="2000" dirty="0">
                <a:latin typeface="Arial" pitchFamily="34" charset="0"/>
                <a:cs typeface="Arial" pitchFamily="34" charset="0"/>
              </a:rPr>
              <a:t>Increased Data Availability. </a:t>
            </a:r>
          </a:p>
          <a:p>
            <a:pPr marL="344488" indent="-344488">
              <a:buFont typeface="Arial" pitchFamily="34" charset="0"/>
              <a:buChar char="•"/>
            </a:pPr>
            <a:r>
              <a:rPr lang="en-US" sz="2000" dirty="0">
                <a:latin typeface="Arial" pitchFamily="34" charset="0"/>
                <a:cs typeface="Arial" pitchFamily="34" charset="0"/>
              </a:rPr>
              <a:t>Patients record are documented that can be requested anytime. </a:t>
            </a:r>
          </a:p>
          <a:p>
            <a:pPr marL="344488" indent="-344488">
              <a:buFont typeface="Arial" pitchFamily="34" charset="0"/>
              <a:buChar char="•"/>
            </a:pPr>
            <a:r>
              <a:rPr lang="en-US" sz="2000" dirty="0">
                <a:latin typeface="Arial" pitchFamily="34" charset="0"/>
                <a:cs typeface="Arial" pitchFamily="34" charset="0"/>
              </a:rPr>
              <a:t>Pharmacy system will be more reliable and convenient. </a:t>
            </a:r>
          </a:p>
          <a:p>
            <a:pPr marL="344488" indent="-344488">
              <a:buFont typeface="Arial" pitchFamily="34" charset="0"/>
              <a:buChar char="•"/>
            </a:pPr>
            <a:r>
              <a:rPr lang="en-US" sz="2000" dirty="0">
                <a:latin typeface="Arial" pitchFamily="34" charset="0"/>
                <a:cs typeface="Arial" pitchFamily="34" charset="0"/>
              </a:rPr>
              <a:t>Tracking medications throughout the hospital in real time. </a:t>
            </a:r>
          </a:p>
          <a:p>
            <a:pPr marL="344488" indent="-344488"/>
            <a:endParaRPr lang="en-US" sz="2000" dirty="0">
              <a:latin typeface="Arial" pitchFamily="34" charset="0"/>
              <a:cs typeface="Arial" pitchFamily="34" charset="0"/>
            </a:endParaRPr>
          </a:p>
        </p:txBody>
      </p:sp>
      <p:sp>
        <p:nvSpPr>
          <p:cNvPr id="5" name="Rectangle 4"/>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Specific Objectives</a:t>
            </a:r>
            <a:endParaRPr lang="en-US" sz="3600" dirty="0">
              <a:ln cmpd="thinThick">
                <a:solidFill>
                  <a:schemeClr val="tx1"/>
                </a:solidFill>
              </a:ln>
              <a:solidFill>
                <a:schemeClr val="bg1"/>
              </a:solidFill>
              <a:latin typeface="Berlin Sans FB" pitchFamily="34" charset="0"/>
              <a:ea typeface="MS Mincho" pitchFamily="49"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TotalTime>
  <Words>521</Words>
  <Application>Microsoft Office PowerPoint</Application>
  <PresentationFormat>On-screen Show (4:3)</PresentationFormat>
  <Paragraphs>161</Paragraphs>
  <Slides>47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 Unicode MS</vt:lpstr>
      <vt:lpstr>MS Mincho</vt:lpstr>
      <vt:lpstr>Aparajita</vt:lpstr>
      <vt:lpstr>Arial</vt:lpstr>
      <vt:lpstr>Berlin Sans FB</vt:lpstr>
      <vt:lpstr>Britannic Bold</vt:lpstr>
      <vt:lpstr>Calibri</vt:lpstr>
      <vt:lpstr>Comic Sans MS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Bueno</dc:creator>
  <cp:lastModifiedBy>Carl Dominique Bueno</cp:lastModifiedBy>
  <cp:revision>14</cp:revision>
  <dcterms:created xsi:type="dcterms:W3CDTF">2016-07-20T18:27:35Z</dcterms:created>
  <dcterms:modified xsi:type="dcterms:W3CDTF">2016-07-20T20:50:13Z</dcterms:modified>
</cp:coreProperties>
</file>